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2" r:id="rId4"/>
    <p:sldId id="261" r:id="rId5"/>
    <p:sldId id="259" r:id="rId6"/>
    <p:sldId id="276" r:id="rId7"/>
    <p:sldId id="262" r:id="rId8"/>
    <p:sldId id="263" r:id="rId9"/>
    <p:sldId id="264" r:id="rId10"/>
    <p:sldId id="265" r:id="rId11"/>
    <p:sldId id="285" r:id="rId12"/>
    <p:sldId id="266" r:id="rId13"/>
    <p:sldId id="271" r:id="rId14"/>
    <p:sldId id="290" r:id="rId15"/>
    <p:sldId id="286" r:id="rId16"/>
    <p:sldId id="275" r:id="rId17"/>
  </p:sldIdLst>
  <p:sldSz cx="13004800" cy="9753600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3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EBA0B-1F16-48C4-AEFC-4D6AA7D91930}" type="datetimeFigureOut">
              <a:rPr lang="sk-SK" smtClean="0"/>
              <a:t>26.02.2020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43781-CD6E-4D17-AD99-38CE0D7695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601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3070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adpis a 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e 1…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3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o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 - na šír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ok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22" name="Text úrovne 1…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23" name="Číslo snímky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ov – st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ok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e 1…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1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o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e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58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ov, odrážky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ok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e 1…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68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e 1…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76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ok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ok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ok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ko Hraško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–Janko Hraško</a:t>
            </a:r>
          </a:p>
        </p:txBody>
      </p:sp>
      <p:sp>
        <p:nvSpPr>
          <p:cNvPr id="94" name="„Sem zadajte citáciu.“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„Sem zadajte citáciu.“</a:t>
            </a:r>
          </a:p>
        </p:txBody>
      </p:sp>
      <p:sp>
        <p:nvSpPr>
          <p:cNvPr id="95" name="Číslo snímky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e 1…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" name="Číslo snímky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cf.s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iov.s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cf.s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worldwide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linvet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.horecka@siov.s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cf@siov.s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rezentacia.jpg" descr="prezentaci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5105"/>
            <a:ext cx="13004800" cy="91975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14400" b="1" dirty="0" smtClean="0">
                <a:solidFill>
                  <a:schemeClr val="accent1">
                    <a:lumMod val="75000"/>
                  </a:schemeClr>
                </a:solidFill>
              </a:rPr>
              <a:t>Slovenské centrum cvičných firiem</a:t>
            </a:r>
            <a:endParaRPr lang="sk-SK" sz="14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 Simuluje úrady→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Odbor živnostenského podnikania, Registrový súd, Daňový úrad, Colný úrad, Sociálna a Zdravotná poisťovňa, </a:t>
            </a:r>
            <a:r>
              <a:rPr lang="sk-SK" altLang="sk-SK" sz="12800" dirty="0" err="1" smtClean="0">
                <a:solidFill>
                  <a:schemeClr val="accent1">
                    <a:lumMod val="75000"/>
                  </a:schemeClr>
                </a:solidFill>
              </a:rPr>
              <a:t>Centrobanku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- domáci a zahraničný platobný styk a Poštový 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úrad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Pripravuje a organizuje školenia učiteľov CF, projekty, medzinárodnú spoluprácu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→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www.sccf.sk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www.siov.sk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; podporuje spoluprácu cvičných a reálnych firiem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Organizuje veľtrhy, kontrakty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súťaže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CF – účasť na domácich aj zahraničných veľtrhoch </a:t>
            </a:r>
          </a:p>
          <a:p>
            <a:pPr marL="0" indent="0">
              <a:buNone/>
            </a:pPr>
            <a:endParaRPr sz="6700" dirty="0"/>
          </a:p>
        </p:txBody>
      </p:sp>
    </p:spTree>
    <p:extLst>
      <p:ext uri="{BB962C8B-B14F-4D97-AF65-F5344CB8AC3E}">
        <p14:creationId xmlns:p14="http://schemas.microsoft.com/office/powerpoint/2010/main" val="1084312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</a:rPr>
              <a:t>Slovenské centrum cvičných firiem </a:t>
            </a:r>
          </a:p>
          <a:p>
            <a:pPr>
              <a:buSzPct val="150000"/>
              <a:buFont typeface="Wingdings" panose="05000000000000000000" pitchFamily="2" charset="2"/>
              <a:buChar char=""/>
            </a:pP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Cvičné firmy sa vyučujú ako predmet na slovenských stredných školách od roku 1992. </a:t>
            </a:r>
          </a:p>
          <a:p>
            <a:pPr lvl="0">
              <a:buSzPct val="150000"/>
              <a:buFont typeface="Wingdings" panose="05000000000000000000" pitchFamily="2" charset="2"/>
              <a:buChar char=""/>
            </a:pP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</a:rPr>
              <a:t>Cvičné 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firmy si založia živnosť alebo spoločnosť s ručením obmedzeným on-line na </a:t>
            </a:r>
            <a:r>
              <a:rPr lang="sk-SK" sz="4000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www.sccf.sk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sk-SK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SzPct val="150000"/>
              <a:buFont typeface="Wingdings" panose="05000000000000000000" pitchFamily="2" charset="2"/>
              <a:buChar char=""/>
            </a:pP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</a:rPr>
              <a:t>Existujúce 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cvičné firmy môžu </a:t>
            </a: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</a:rPr>
              <a:t>on-line vykonávať 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zmeny údajov v živnostenskom </a:t>
            </a: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obchodnom registri, pozastaviť činnosť cvičnej firmy na zvolené obdobie alebo požiadať o </a:t>
            </a: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</a:rPr>
              <a:t>výmaz. Súčasťou 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on-line systému je Internet banking. </a:t>
            </a:r>
            <a:endParaRPr lang="sk-SK" sz="4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36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9800" b="1" dirty="0" smtClean="0">
                <a:solidFill>
                  <a:schemeClr val="accent1">
                    <a:lumMod val="75000"/>
                  </a:schemeClr>
                </a:solidFill>
              </a:rPr>
              <a:t>Veľtrhy cvičných firiem</a:t>
            </a:r>
            <a:endParaRPr lang="sk-SK" sz="98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9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11100" dirty="0" smtClean="0">
                <a:solidFill>
                  <a:schemeClr val="accent1">
                    <a:lumMod val="75000"/>
                  </a:schemeClr>
                </a:solidFill>
              </a:rPr>
              <a:t>veľtrhy, kontraktačné dni </a:t>
            </a:r>
            <a:r>
              <a:rPr lang="sk-SK" altLang="sk-SK" sz="11100" dirty="0">
                <a:solidFill>
                  <a:schemeClr val="accent1">
                    <a:lumMod val="75000"/>
                  </a:schemeClr>
                </a:solidFill>
              </a:rPr>
              <a:t>CF → vyvrcholenie a ohodnotenie práce v CF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11100" dirty="0">
                <a:solidFill>
                  <a:schemeClr val="accent1">
                    <a:lumMod val="75000"/>
                  </a:schemeClr>
                </a:solidFill>
              </a:rPr>
              <a:t>zamestnanec CF si môže vyskúšať v priamom styku so zákazníkom, čo sa naučil a v spolupráci s reálnym partnerom opravovať chyby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11100" dirty="0">
                <a:solidFill>
                  <a:schemeClr val="accent1">
                    <a:lumMod val="75000"/>
                  </a:schemeClr>
                </a:solidFill>
              </a:rPr>
              <a:t> možnosť komunikácie v cudzom jazyku, riešenie obchodných prípadov – objednávky, </a:t>
            </a:r>
            <a:r>
              <a:rPr lang="sk-SK" altLang="sk-SK" sz="11100" dirty="0" smtClean="0">
                <a:solidFill>
                  <a:schemeClr val="accent1">
                    <a:lumMod val="75000"/>
                  </a:schemeClr>
                </a:solidFill>
              </a:rPr>
              <a:t>faktúry, cenotvorba</a:t>
            </a:r>
            <a:endParaRPr lang="sk-SK" altLang="sk-SK" sz="111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11100" dirty="0">
                <a:solidFill>
                  <a:schemeClr val="accent1">
                    <a:lumMod val="75000"/>
                  </a:schemeClr>
                </a:solidFill>
              </a:rPr>
              <a:t>poznávanie národných a kultúrnych zvyklostí</a:t>
            </a:r>
          </a:p>
          <a:p>
            <a:pPr marL="0" indent="0">
              <a:buNone/>
            </a:pPr>
            <a:endParaRPr sz="6700" dirty="0"/>
          </a:p>
        </p:txBody>
      </p:sp>
    </p:spTree>
    <p:extLst>
      <p:ext uri="{BB962C8B-B14F-4D97-AF65-F5344CB8AC3E}">
        <p14:creationId xmlns:p14="http://schemas.microsoft.com/office/powerpoint/2010/main" val="39685523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14400" b="1" dirty="0" smtClean="0">
                <a:solidFill>
                  <a:schemeClr val="accent1">
                    <a:lumMod val="75000"/>
                  </a:schemeClr>
                </a:solidFill>
              </a:rPr>
              <a:t>EUROPEN PEN INTERNATIONAL</a:t>
            </a:r>
          </a:p>
          <a:p>
            <a:pPr marL="0" indent="0">
              <a:buNone/>
            </a:pPr>
            <a:endParaRPr lang="sk-SK" sz="9800" dirty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altLang="sk-SK" sz="9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je celosvetová sieť CF</a:t>
            </a:r>
            <a:r>
              <a:rPr lang="en-US" altLang="sk-SK" sz="12800" dirty="0">
                <a:solidFill>
                  <a:schemeClr val="accent1">
                    <a:lumMod val="75000"/>
                  </a:schemeClr>
                </a:solidFill>
              </a:rPr>
              <a:t> →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http://www.penworldwide.org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/</a:t>
            </a:r>
            <a:endParaRPr lang="sk-SK" altLang="sk-SK" sz="1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SzPct val="150000"/>
              <a:buFont typeface="Wingdings" panose="05000000000000000000" pitchFamily="2" charset="2"/>
              <a:buChar char="F"/>
              <a:defRPr/>
            </a:pPr>
            <a:endParaRPr lang="sk-SK" altLang="sk-SK" sz="1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združuje cca 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42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štátov sveta a národných centrál CF </a:t>
            </a:r>
            <a:endParaRPr lang="sk-SK" altLang="sk-SK" sz="1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SzPct val="150000"/>
              <a:buFont typeface="Wingdings" panose="05000000000000000000" pitchFamily="2" charset="2"/>
              <a:buChar char="F"/>
              <a:defRPr/>
            </a:pPr>
            <a:endParaRPr lang="sk-SK" altLang="sk-SK" sz="1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SCCF </a:t>
            </a:r>
            <a:r>
              <a:rPr lang="en-US" altLang="sk-SK" sz="1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 od mája 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2001 pridruženým a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od januára 2008 </a:t>
            </a:r>
            <a:r>
              <a:rPr lang="sk-SK" altLang="sk-SK" sz="1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12800" dirty="0">
                <a:solidFill>
                  <a:schemeClr val="accent1">
                    <a:lumMod val="75000"/>
                  </a:schemeClr>
                </a:solidFill>
              </a:rPr>
              <a:t>riadnym členom PEN International v Essene </a:t>
            </a:r>
            <a:r>
              <a:rPr lang="en-US" altLang="sk-SK" sz="1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k-SK" altLang="sk-SK" sz="1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sz="6700" dirty="0"/>
          </a:p>
        </p:txBody>
      </p:sp>
    </p:spTree>
    <p:extLst>
      <p:ext uri="{BB962C8B-B14F-4D97-AF65-F5344CB8AC3E}">
        <p14:creationId xmlns:p14="http://schemas.microsoft.com/office/powerpoint/2010/main" val="6498465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12800" b="1" dirty="0" smtClean="0">
                <a:solidFill>
                  <a:schemeClr val="accent1">
                    <a:lumMod val="75000"/>
                  </a:schemeClr>
                </a:solidFill>
              </a:rPr>
              <a:t>Projekt </a:t>
            </a:r>
            <a:r>
              <a:rPr lang="sk-SK" sz="12800" b="1" dirty="0" err="1" smtClean="0">
                <a:solidFill>
                  <a:schemeClr val="accent1">
                    <a:lumMod val="75000"/>
                  </a:schemeClr>
                </a:solidFill>
              </a:rPr>
              <a:t>Erazmus</a:t>
            </a:r>
            <a:r>
              <a:rPr lang="sk-SK" sz="12800" b="1" dirty="0" smtClean="0">
                <a:solidFill>
                  <a:schemeClr val="accent1">
                    <a:lumMod val="75000"/>
                  </a:schemeClr>
                </a:solidFill>
              </a:rPr>
              <a:t>+ CLIL in VET</a:t>
            </a:r>
            <a:endParaRPr lang="sk-SK" sz="128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Cieľ 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projektu je vytvoriť spoločné kompletné portfólio vrátane prístupov, metodiky, učebných materiálov pre implementáciu </a:t>
            </a:r>
            <a:r>
              <a:rPr lang="sk-SK" sz="11200" dirty="0" err="1">
                <a:solidFill>
                  <a:schemeClr val="accent1">
                    <a:lumMod val="75000"/>
                  </a:schemeClr>
                </a:solidFill>
              </a:rPr>
              <a:t>CLILu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 v ekonomicky zameraných študijných odboroch. </a:t>
            </a:r>
            <a:endParaRPr lang="sk-SK" sz="1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Intelektuálny 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výstup projektu 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je </a:t>
            </a:r>
            <a:r>
              <a:rPr lang="sk-SK" sz="11200" dirty="0" err="1" smtClean="0">
                <a:solidFill>
                  <a:schemeClr val="accent1">
                    <a:lumMod val="75000"/>
                  </a:schemeClr>
                </a:solidFill>
              </a:rPr>
              <a:t>kurikulum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pre predmet "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cvičná firma" 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vytvorené na medzinárodnom základe, ktoré bude zamerané nielen na medzinárodné podnikanie, ale predovšetkým na praktické využitie poznatkov a vedomostí 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z 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odborných predmetov ako ekonomika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marketing, administratíva, komunikácia so 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zákazníkom a pod. ( 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://www.clilinvet.com/</a:t>
            </a:r>
            <a:r>
              <a:rPr lang="sk-SK" altLang="sk-SK" sz="11200" dirty="0" smtClean="0">
                <a:solidFill>
                  <a:schemeClr val="accent1">
                    <a:lumMod val="75000"/>
                  </a:schemeClr>
                </a:solidFill>
              </a:rPr>
              <a:t> aj na FB).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Projekt má 8 partnerov: zo </a:t>
            </a:r>
            <a:r>
              <a:rPr lang="sk-SK" sz="11200" dirty="0">
                <a:solidFill>
                  <a:schemeClr val="accent1">
                    <a:lumMod val="75000"/>
                  </a:schemeClr>
                </a:solidFill>
              </a:rPr>
              <a:t>Slovinska, z Litvy, z Talianska, z Turecka, 2 z Portugalska a 2 zo Slovenska vrátane </a:t>
            </a: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ŠIOV</a:t>
            </a:r>
            <a:endParaRPr lang="sk-SK" altLang="sk-SK" sz="1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99176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14400" b="1" dirty="0" smtClean="0">
                <a:solidFill>
                  <a:schemeClr val="accent1">
                    <a:lumMod val="75000"/>
                  </a:schemeClr>
                </a:solidFill>
              </a:rPr>
              <a:t>Prínos cvičnej firmy</a:t>
            </a:r>
          </a:p>
          <a:p>
            <a:pPr marL="0" indent="0">
              <a:buNone/>
            </a:pPr>
            <a:endParaRPr lang="sk-SK" sz="1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buSzPct val="150000"/>
              <a:buFont typeface="Wingdings" panose="05000000000000000000" pitchFamily="2" charset="2"/>
              <a:buChar char="F"/>
            </a:pP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absolvent </a:t>
            </a:r>
            <a:r>
              <a:rPr lang="sk-SK" altLang="sk-SK" sz="14400" dirty="0">
                <a:solidFill>
                  <a:schemeClr val="accent1">
                    <a:lumMod val="75000"/>
                  </a:schemeClr>
                </a:solidFill>
              </a:rPr>
              <a:t>cvičnej firmy môže povedať, že pracoval vo firme </a:t>
            </a: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ako napríklad personalista, účtovník a pod.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buSzPct val="150000"/>
              <a:buFont typeface="Wingdings" panose="05000000000000000000" pitchFamily="2" charset="2"/>
              <a:buChar char="F"/>
            </a:pP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svoju </a:t>
            </a:r>
            <a:r>
              <a:rPr lang="sk-SK" altLang="sk-SK" sz="14400" dirty="0">
                <a:solidFill>
                  <a:schemeClr val="accent1">
                    <a:lumMod val="75000"/>
                  </a:schemeClr>
                </a:solidFill>
              </a:rPr>
              <a:t>prax vo firme </a:t>
            </a: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môže preukázať </a:t>
            </a:r>
            <a:r>
              <a:rPr lang="sk-SK" altLang="sk-SK" sz="14400" dirty="0">
                <a:solidFill>
                  <a:schemeClr val="accent1">
                    <a:lumMod val="75000"/>
                  </a:schemeClr>
                </a:solidFill>
              </a:rPr>
              <a:t>doložkou k vysvedčeniu alebo </a:t>
            </a: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aj európskym </a:t>
            </a:r>
            <a:r>
              <a:rPr lang="sk-SK" altLang="sk-SK" sz="14400" dirty="0">
                <a:solidFill>
                  <a:schemeClr val="accent1">
                    <a:lumMod val="75000"/>
                  </a:schemeClr>
                </a:solidFill>
              </a:rPr>
              <a:t>certifikátom </a:t>
            </a: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zamestnanca CF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buSzPct val="150000"/>
              <a:buFont typeface="Wingdings" panose="05000000000000000000" pitchFamily="2" charset="2"/>
              <a:buChar char="F"/>
            </a:pP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zamestnávateľ </a:t>
            </a:r>
            <a:r>
              <a:rPr lang="sk-SK" altLang="sk-SK" sz="14400" dirty="0">
                <a:solidFill>
                  <a:schemeClr val="accent1">
                    <a:lumMod val="75000"/>
                  </a:schemeClr>
                </a:solidFill>
              </a:rPr>
              <a:t>vníma absolventa CF </a:t>
            </a:r>
            <a:r>
              <a:rPr lang="sk-SK" altLang="sk-SK" sz="14400" dirty="0" smtClean="0">
                <a:solidFill>
                  <a:schemeClr val="accent1">
                    <a:lumMod val="75000"/>
                  </a:schemeClr>
                </a:solidFill>
              </a:rPr>
              <a:t>omnoho pozitívnejšie ako len absolventa školy</a:t>
            </a:r>
            <a:endParaRPr lang="sk-SK" altLang="sk-SK" sz="1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SzPct val="150000"/>
              <a:buNone/>
              <a:defRPr/>
            </a:pPr>
            <a:r>
              <a:rPr lang="sk-SK" sz="1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k-SK" sz="1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sz="6700" dirty="0"/>
          </a:p>
        </p:txBody>
      </p:sp>
    </p:spTree>
    <p:extLst>
      <p:ext uri="{BB962C8B-B14F-4D97-AF65-F5344CB8AC3E}">
        <p14:creationId xmlns:p14="http://schemas.microsoft.com/office/powerpoint/2010/main" val="643455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6600" dirty="0" smtClean="0">
                <a:solidFill>
                  <a:schemeClr val="accent1">
                    <a:lumMod val="75000"/>
                  </a:schemeClr>
                </a:solidFill>
              </a:rPr>
              <a:t>Ďakujem za pozornosť</a:t>
            </a:r>
          </a:p>
          <a:p>
            <a:pPr marL="0" indent="0" algn="ctr"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Gabriela.horecka@siov.sk</a:t>
            </a:r>
            <a:endParaRPr lang="sk-SK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www.siov.sk</a:t>
            </a:r>
          </a:p>
          <a:p>
            <a:pPr marL="0" indent="0" algn="ctr">
              <a:buNone/>
            </a:pPr>
            <a:endParaRPr lang="sk-SK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77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sk-SK" altLang="sk-SK" sz="5400" dirty="0" smtClean="0">
                <a:solidFill>
                  <a:schemeClr val="accent1">
                    <a:lumMod val="75000"/>
                  </a:schemeClr>
                </a:solidFill>
              </a:rPr>
              <a:t>Cvičná firma </a:t>
            </a:r>
          </a:p>
          <a:p>
            <a:pPr algn="ctr">
              <a:spcBef>
                <a:spcPct val="0"/>
              </a:spcBef>
              <a:buNone/>
            </a:pPr>
            <a:r>
              <a:rPr lang="sk-SK" altLang="sk-SK" dirty="0" err="1" smtClean="0">
                <a:solidFill>
                  <a:schemeClr val="accent1">
                    <a:lumMod val="75000"/>
                  </a:schemeClr>
                </a:solidFill>
              </a:rPr>
              <a:t>Europen</a:t>
            </a:r>
            <a:r>
              <a:rPr lang="sk-SK" altLang="sk-S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mtClean="0">
                <a:solidFill>
                  <a:schemeClr val="accent1">
                    <a:lumMod val="75000"/>
                  </a:schemeClr>
                </a:solidFill>
              </a:rPr>
              <a:t>PEN International</a:t>
            </a:r>
            <a:endParaRPr lang="sk-SK" altLang="sk-SK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sk-SK" altLang="sk-SK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sk-SK" altLang="sk-SK" dirty="0">
                <a:solidFill>
                  <a:schemeClr val="accent1">
                    <a:lumMod val="75000"/>
                  </a:schemeClr>
                </a:solidFill>
              </a:rPr>
              <a:t>Slovenské centrum cvičných </a:t>
            </a:r>
            <a:r>
              <a:rPr lang="sk-SK" altLang="sk-SK" dirty="0" smtClean="0">
                <a:solidFill>
                  <a:schemeClr val="accent1">
                    <a:lumMod val="75000"/>
                  </a:schemeClr>
                </a:solidFill>
              </a:rPr>
              <a:t>firiem</a:t>
            </a:r>
            <a:endParaRPr lang="sk-SK" altLang="sk-SK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sk-SK" altLang="sk-SK" sz="2800" dirty="0" smtClean="0">
                <a:solidFill>
                  <a:schemeClr val="accent1">
                    <a:lumMod val="75000"/>
                  </a:schemeClr>
                </a:solidFill>
              </a:rPr>
              <a:t>Špecializované pracovisko ŠIOV</a:t>
            </a:r>
          </a:p>
          <a:p>
            <a:pPr algn="ctr">
              <a:spcBef>
                <a:spcPct val="0"/>
              </a:spcBef>
              <a:buNone/>
            </a:pPr>
            <a:r>
              <a:rPr lang="sk-SK" altLang="sk-SK" sz="2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sccf@siov.sk</a:t>
            </a:r>
            <a:endParaRPr lang="sk-SK" altLang="sk-SK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sk-SK" altLang="sk-SK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sk-SK" altLang="sk-SK" sz="2800" dirty="0" smtClean="0">
                <a:solidFill>
                  <a:schemeClr val="accent1">
                    <a:lumMod val="75000"/>
                  </a:schemeClr>
                </a:solidFill>
              </a:rPr>
              <a:t>Bratislava                               26. február 2020</a:t>
            </a:r>
            <a:endParaRPr lang="en-US" altLang="sk-SK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190751"/>
            <a:ext cx="11099800" cy="66401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ieľ </a:t>
            </a: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finančného 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a podnikateľského vzdelávania </a:t>
            </a: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spočíva v získavaní 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vedomostí, zručností a kompetencií </a:t>
            </a: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nevyhnutných pre zodpovedné finančné správanie v celoživotnej 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perspektíve - existenčné </a:t>
            </a: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zabezpečenie 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seba, svojej </a:t>
            </a: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rodiny, 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rozvoj </a:t>
            </a: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filantropie a 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aktívnu </a:t>
            </a:r>
            <a:r>
              <a:rPr lang="sk-SK" sz="4400" dirty="0">
                <a:solidFill>
                  <a:schemeClr val="accent1">
                    <a:lumMod val="75000"/>
                  </a:schemeClr>
                </a:solidFill>
              </a:rPr>
              <a:t>účasť na 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</a:rPr>
              <a:t>živote spoločnosti</a:t>
            </a:r>
            <a:r>
              <a:rPr lang="sk-SK" sz="4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sk-SK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675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886405"/>
            <a:ext cx="11099800" cy="623021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sk-SK" b="1" dirty="0" smtClean="0">
                <a:solidFill>
                  <a:schemeClr val="accent1">
                    <a:lumMod val="75000"/>
                  </a:schemeClr>
                </a:solidFill>
              </a:rPr>
              <a:t>ENTREPRENEURSHIP</a:t>
            </a:r>
            <a:r>
              <a:rPr lang="sk-SK" altLang="sk-SK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b="1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sk-SK" altLang="sk-SK" b="1" dirty="0" smtClean="0">
                <a:solidFill>
                  <a:schemeClr val="accent1">
                    <a:lumMod val="75000"/>
                  </a:schemeClr>
                </a:solidFill>
              </a:rPr>
              <a:t>PODNIKANIE</a:t>
            </a:r>
          </a:p>
          <a:p>
            <a:pPr marL="0" indent="0" eaLnBrk="1" hangingPunct="1">
              <a:lnSpc>
                <a:spcPct val="120000"/>
              </a:lnSpc>
              <a:buSzPct val="150000"/>
              <a:buNone/>
              <a:defRPr/>
            </a:pPr>
            <a:r>
              <a:rPr lang="sk-SK" altLang="sk-SK" sz="4000" dirty="0" err="1" smtClean="0">
                <a:solidFill>
                  <a:schemeClr val="accent1">
                    <a:lumMod val="75000"/>
                  </a:schemeClr>
                </a:solidFill>
              </a:rPr>
              <a:t>Entrepreneurship</a:t>
            </a:r>
            <a:r>
              <a:rPr lang="sk-SK" altLang="sk-SK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40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sk-SK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4000" dirty="0">
                <a:solidFill>
                  <a:schemeClr val="accent1">
                    <a:lumMod val="75000"/>
                  </a:schemeClr>
                </a:solidFill>
              </a:rPr>
              <a:t>podnikateľské zručnosti → jedna z ôsmich najdôležitejších kompetencií celoživotného vzdelávania</a:t>
            </a:r>
            <a:r>
              <a:rPr lang="en-US" altLang="sk-SK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4000" dirty="0">
                <a:solidFill>
                  <a:schemeClr val="accent1">
                    <a:lumMod val="75000"/>
                  </a:schemeClr>
                </a:solidFill>
              </a:rPr>
              <a:t>stanovených Európskou komisiou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endParaRPr lang="sk-SK" alt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2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6400" b="1" dirty="0" smtClean="0">
                <a:solidFill>
                  <a:schemeClr val="accent1">
                    <a:lumMod val="75000"/>
                  </a:schemeClr>
                </a:solidFill>
              </a:rPr>
              <a:t>Cvičné firmy podporujú:</a:t>
            </a:r>
          </a:p>
          <a:p>
            <a:pPr eaLnBrk="1" hangingPunct="1">
              <a:lnSpc>
                <a:spcPct val="120000"/>
              </a:lnSpc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sz="5700" dirty="0">
                <a:solidFill>
                  <a:schemeClr val="accent1">
                    <a:lumMod val="75000"/>
                  </a:schemeClr>
                </a:solidFill>
              </a:rPr>
              <a:t>komplexné osvojenie si odborných vedomostí</a:t>
            </a:r>
            <a:r>
              <a:rPr lang="sk-SK" sz="5700" dirty="0" smtClean="0">
                <a:solidFill>
                  <a:schemeClr val="accent1">
                    <a:lumMod val="75000"/>
                  </a:schemeClr>
                </a:solidFill>
              </a:rPr>
              <a:t>, zručností a kompetencií v</a:t>
            </a:r>
            <a:r>
              <a:rPr lang="sk-SK" sz="5700" dirty="0">
                <a:solidFill>
                  <a:schemeClr val="accent1">
                    <a:lumMod val="75000"/>
                  </a:schemeClr>
                </a:solidFill>
              </a:rPr>
              <a:t> oblasti finančnej a podnikateľskej gramotnosti súvisiacich so založením a vedením </a:t>
            </a:r>
            <a:r>
              <a:rPr lang="sk-SK" sz="5700" dirty="0" smtClean="0">
                <a:solidFill>
                  <a:schemeClr val="accent1">
                    <a:lumMod val="75000"/>
                  </a:schemeClr>
                </a:solidFill>
              </a:rPr>
              <a:t>firmy</a:t>
            </a:r>
            <a:endParaRPr lang="sk-SK" sz="57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altLang="sk-SK" sz="5700" dirty="0" smtClean="0">
                <a:solidFill>
                  <a:schemeClr val="accent1">
                    <a:lumMod val="75000"/>
                  </a:schemeClr>
                </a:solidFill>
              </a:rPr>
              <a:t>kreativitu</a:t>
            </a:r>
            <a:r>
              <a:rPr lang="sk-SK" altLang="sk-SK" sz="5700" dirty="0">
                <a:solidFill>
                  <a:schemeClr val="accent1">
                    <a:lumMod val="75000"/>
                  </a:schemeClr>
                </a:solidFill>
              </a:rPr>
              <a:t>, flexibilitu, schopnosť prezentácie výsledkov, riešenie individuálnych a tímových pracovných úloh, </a:t>
            </a:r>
            <a:r>
              <a:rPr lang="cs-CZ" altLang="sk-SK" sz="5700" dirty="0">
                <a:solidFill>
                  <a:schemeClr val="accent1">
                    <a:lumMod val="75000"/>
                  </a:schemeClr>
                </a:solidFill>
              </a:rPr>
              <a:t>ekonomické a </a:t>
            </a:r>
            <a:r>
              <a:rPr lang="sk-SK" altLang="sk-SK" sz="5700" dirty="0">
                <a:solidFill>
                  <a:schemeClr val="accent1">
                    <a:lumMod val="75000"/>
                  </a:schemeClr>
                </a:solidFill>
              </a:rPr>
              <a:t>právne vedomie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0295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190751"/>
            <a:ext cx="11099800" cy="664011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20000"/>
              </a:lnSpc>
              <a:buSzPct val="150000"/>
              <a:buNone/>
              <a:defRPr/>
            </a:pPr>
            <a:r>
              <a:rPr lang="sk-SK" sz="5800" b="1" dirty="0" smtClean="0">
                <a:solidFill>
                  <a:schemeClr val="accent1">
                    <a:lumMod val="75000"/>
                  </a:schemeClr>
                </a:solidFill>
              </a:rPr>
              <a:t>Cvičné firmy zlepšujú </a:t>
            </a:r>
            <a:r>
              <a:rPr lang="sk-SK" altLang="sk-SK" sz="5800" dirty="0">
                <a:solidFill>
                  <a:schemeClr val="accent1">
                    <a:lumMod val="75000"/>
                  </a:schemeClr>
                </a:solidFill>
              </a:rPr>
              <a:t>personálne, odborné, podnikateľské a sociálne </a:t>
            </a:r>
            <a:r>
              <a:rPr lang="sk-SK" altLang="sk-SK" sz="5800" dirty="0" smtClean="0">
                <a:solidFill>
                  <a:schemeClr val="accent1">
                    <a:lumMod val="75000"/>
                  </a:schemeClr>
                </a:solidFill>
              </a:rPr>
              <a:t>kompetencie </a:t>
            </a:r>
            <a:r>
              <a:rPr lang="sk-SK" altLang="sk-SK" sz="5800" dirty="0">
                <a:solidFill>
                  <a:schemeClr val="accent1">
                    <a:lumMod val="75000"/>
                  </a:schemeClr>
                </a:solidFill>
              </a:rPr>
              <a:t>absolventov </a:t>
            </a:r>
            <a:r>
              <a:rPr lang="sk-SK" altLang="sk-SK" sz="5800" dirty="0" smtClean="0">
                <a:solidFill>
                  <a:schemeClr val="accent1">
                    <a:lumMod val="75000"/>
                  </a:schemeClr>
                </a:solidFill>
              </a:rPr>
              <a:t>CF</a:t>
            </a:r>
          </a:p>
          <a:p>
            <a:pPr marL="0" indent="0" eaLnBrk="1" hangingPunct="1">
              <a:lnSpc>
                <a:spcPct val="120000"/>
              </a:lnSpc>
              <a:buSzPct val="150000"/>
              <a:buNone/>
              <a:defRPr/>
            </a:pPr>
            <a:r>
              <a:rPr lang="sk-SK" altLang="sk-SK" sz="5800" b="1" dirty="0" smtClean="0">
                <a:solidFill>
                  <a:schemeClr val="accent1">
                    <a:lumMod val="75000"/>
                  </a:schemeClr>
                </a:solidFill>
              </a:rPr>
              <a:t>Cvičné firmy pracujú </a:t>
            </a:r>
            <a:r>
              <a:rPr lang="sk-SK" altLang="sk-SK" sz="5800" dirty="0">
                <a:solidFill>
                  <a:schemeClr val="accent1">
                    <a:lumMod val="75000"/>
                  </a:schemeClr>
                </a:solidFill>
              </a:rPr>
              <a:t>s originálnymi podkladmi z praxe, s fiktívnym tovarom, fiktívnymi peniazmi → obeh dokladov vo vnútri firmy → vzťahy s ďalšími firmami doma i v zahraničí</a:t>
            </a:r>
            <a:r>
              <a:rPr lang="sk-SK" altLang="sk-SK" sz="5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sk-SK" altLang="sk-SK" sz="5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76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5100" b="1" dirty="0">
                <a:solidFill>
                  <a:schemeClr val="accent1">
                    <a:lumMod val="75000"/>
                  </a:schemeClr>
                </a:solidFill>
              </a:rPr>
              <a:t>Zamestnanec cvičnej firmy</a:t>
            </a:r>
            <a:r>
              <a:rPr lang="sk-SK" sz="51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sk-SK" sz="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buSzPct val="150000"/>
              <a:buFont typeface="Wingdings" panose="05000000000000000000" pitchFamily="2" charset="2"/>
              <a:buChar char="F"/>
            </a:pPr>
            <a:r>
              <a:rPr lang="sk-SK" altLang="sk-SK" sz="4400" b="1" dirty="0">
                <a:solidFill>
                  <a:schemeClr val="accent1">
                    <a:lumMod val="75000"/>
                  </a:schemeClr>
                </a:solidFill>
              </a:rPr>
              <a:t>zažije proces </a:t>
            </a: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založenia firmy → odbor živnostenského podnikania, obchodný register, daňový úrad, sociálna a zdravotná poisťovňa, banka → simulovane na SCCF </a:t>
            </a: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buSzPct val="150000"/>
              <a:buFont typeface="Wingdings" panose="05000000000000000000" pitchFamily="2" charset="2"/>
              <a:buChar char="F"/>
            </a:pP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4400" b="1" dirty="0">
                <a:solidFill>
                  <a:schemeClr val="accent1">
                    <a:lumMod val="75000"/>
                  </a:schemeClr>
                </a:solidFill>
              </a:rPr>
              <a:t>zažije prácu </a:t>
            </a: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v jednotlivých oddeleniach firmy a oboznámi so špecifikami svojej pracovnej </a:t>
            </a:r>
            <a:r>
              <a:rPr lang="sk-SK" altLang="sk-SK" sz="4400" dirty="0" smtClean="0">
                <a:solidFill>
                  <a:schemeClr val="accent1">
                    <a:lumMod val="75000"/>
                  </a:schemeClr>
                </a:solidFill>
              </a:rPr>
              <a:t>pozície</a:t>
            </a:r>
            <a:endParaRPr lang="sk-SK" altLang="sk-SK" sz="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eaLnBrk="1" hangingPunct="1">
              <a:lnSpc>
                <a:spcPct val="120000"/>
              </a:lnSpc>
              <a:spcBef>
                <a:spcPct val="0"/>
              </a:spcBef>
              <a:buSzPct val="150000"/>
              <a:buFont typeface="Wingdings" panose="05000000000000000000" pitchFamily="2" charset="2"/>
              <a:buChar char="F"/>
            </a:pP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4400" b="1" dirty="0">
                <a:solidFill>
                  <a:schemeClr val="accent1">
                    <a:lumMod val="75000"/>
                  </a:schemeClr>
                </a:solidFill>
              </a:rPr>
              <a:t>uvedomí si </a:t>
            </a: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vzťahy v rámci organizačnej štruktúry firmy, medzi jednotlivými firemnými postami → finančné toky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4924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5100" b="1" dirty="0" smtClean="0">
                <a:solidFill>
                  <a:schemeClr val="accent1">
                    <a:lumMod val="75000"/>
                  </a:schemeClr>
                </a:solidFill>
              </a:rPr>
              <a:t>Založenie </a:t>
            </a:r>
            <a:r>
              <a:rPr lang="sk-SK" sz="5100" b="1" dirty="0">
                <a:solidFill>
                  <a:schemeClr val="accent1">
                    <a:lumMod val="75000"/>
                  </a:schemeClr>
                </a:solidFill>
              </a:rPr>
              <a:t>cvičnej </a:t>
            </a:r>
            <a:r>
              <a:rPr lang="sk-SK" sz="5100" b="1" dirty="0" smtClean="0">
                <a:solidFill>
                  <a:schemeClr val="accent1">
                    <a:lumMod val="75000"/>
                  </a:schemeClr>
                </a:solidFill>
              </a:rPr>
              <a:t>firmy:</a:t>
            </a:r>
            <a:endParaRPr lang="sk-SK" sz="4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4400" b="1" dirty="0" smtClean="0">
                <a:solidFill>
                  <a:schemeClr val="accent1">
                    <a:lumMod val="75000"/>
                  </a:schemeClr>
                </a:solidFill>
              </a:rPr>
              <a:t>Vnútorné záležitosti </a:t>
            </a:r>
            <a:r>
              <a:rPr lang="sk-SK" altLang="sk-SK" sz="4400" dirty="0" smtClean="0">
                <a:solidFill>
                  <a:schemeClr val="accent1">
                    <a:lumMod val="75000"/>
                  </a:schemeClr>
                </a:solidFill>
              </a:rPr>
              <a:t>- predmet </a:t>
            </a: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podnikania, </a:t>
            </a:r>
            <a:r>
              <a:rPr lang="sk-SK" altLang="sk-SK" sz="4400" dirty="0" smtClean="0">
                <a:solidFill>
                  <a:srgbClr val="C00000"/>
                </a:solidFill>
              </a:rPr>
              <a:t>podnikateľský </a:t>
            </a:r>
            <a:r>
              <a:rPr lang="sk-SK" altLang="sk-SK" sz="4400" dirty="0">
                <a:solidFill>
                  <a:srgbClr val="C00000"/>
                </a:solidFill>
              </a:rPr>
              <a:t>zámer  a </a:t>
            </a:r>
            <a:r>
              <a:rPr lang="sk-SK" altLang="sk-SK" sz="4400" dirty="0" smtClean="0">
                <a:solidFill>
                  <a:srgbClr val="C00000"/>
                </a:solidFill>
              </a:rPr>
              <a:t>podnikateľský plán</a:t>
            </a: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, názov, logo, slogan, organizačná štruktúra, spoločenská zmluva, pracovné pohovory</a:t>
            </a:r>
            <a:endParaRPr lang="en-US" altLang="sk-SK" sz="4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SzPct val="150000"/>
              <a:buFont typeface="Wingdings" panose="05000000000000000000" pitchFamily="2" charset="2"/>
              <a:buChar char="F"/>
            </a:pP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altLang="sk-SK" sz="4400" b="1" dirty="0" smtClean="0">
                <a:solidFill>
                  <a:schemeClr val="accent1">
                    <a:lumMod val="75000"/>
                  </a:schemeClr>
                </a:solidFill>
              </a:rPr>
              <a:t>Vonkajšie záležitosti </a:t>
            </a:r>
            <a:r>
              <a:rPr lang="sk-SK" altLang="sk-SK" sz="4400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sk-SK" altLang="sk-SK" sz="4400" dirty="0">
                <a:solidFill>
                  <a:schemeClr val="accent1">
                    <a:lumMod val="75000"/>
                  </a:schemeClr>
                </a:solidFill>
              </a:rPr>
              <a:t>ohlásenie živnosti, zápis do OR, prihlásenie sa k daniam, otvorenie bankových účtov, registrácia firmy a zamestnancov do SP a ZP – simulovane cez Slovenské centrum cvičných firiem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19024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ezentacia2.jpg" descr="prezentaci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19867"/>
            <a:ext cx="13004801" cy="919752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lo"/>
          <p:cNvSpPr>
            <a:spLocks noGrp="1"/>
          </p:cNvSpPr>
          <p:nvPr>
            <p:ph type="body" idx="1"/>
          </p:nvPr>
        </p:nvSpPr>
        <p:spPr>
          <a:xfrm>
            <a:off x="952500" y="2600655"/>
            <a:ext cx="11099800" cy="6230211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7600" b="1" dirty="0" smtClean="0">
                <a:solidFill>
                  <a:schemeClr val="accent1">
                    <a:lumMod val="75000"/>
                  </a:schemeClr>
                </a:solidFill>
              </a:rPr>
              <a:t>Slovenské centrum cvičných firiem</a:t>
            </a:r>
            <a:endParaRPr lang="sk-SK" sz="7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5000"/>
              </a:lnSpc>
              <a:spcAft>
                <a:spcPct val="50000"/>
              </a:spcAft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altLang="sk-SK" sz="6700" dirty="0">
                <a:solidFill>
                  <a:schemeClr val="accent1">
                    <a:lumMod val="75000"/>
                  </a:schemeClr>
                </a:solidFill>
              </a:rPr>
              <a:t>Sieť CF v každom štáte spravuje národná centrála CF</a:t>
            </a:r>
          </a:p>
          <a:p>
            <a:pPr eaLnBrk="1" hangingPunct="1">
              <a:lnSpc>
                <a:spcPct val="105000"/>
              </a:lnSpc>
              <a:spcAft>
                <a:spcPct val="50000"/>
              </a:spcAft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altLang="sk-SK" sz="6700" dirty="0" smtClean="0">
                <a:solidFill>
                  <a:schemeClr val="accent1">
                    <a:lumMod val="75000"/>
                  </a:schemeClr>
                </a:solidFill>
              </a:rPr>
              <a:t>SCCF </a:t>
            </a:r>
            <a:r>
              <a:rPr lang="sk-SK" altLang="sk-SK" sz="6700" dirty="0">
                <a:solidFill>
                  <a:schemeClr val="accent1">
                    <a:lumMod val="75000"/>
                  </a:schemeClr>
                </a:solidFill>
              </a:rPr>
              <a:t>vzniklo pri ŠIOV v 1998 → MŠ SR </a:t>
            </a:r>
            <a:r>
              <a:rPr lang="sk-SK" altLang="sk-SK" sz="6700" dirty="0" smtClean="0">
                <a:solidFill>
                  <a:schemeClr val="accent1">
                    <a:lumMod val="75000"/>
                  </a:schemeClr>
                </a:solidFill>
              </a:rPr>
              <a:t>a Rakúske </a:t>
            </a:r>
            <a:r>
              <a:rPr lang="sk-SK" altLang="sk-SK" sz="6700" dirty="0">
                <a:solidFill>
                  <a:schemeClr val="accent1">
                    <a:lumMod val="75000"/>
                  </a:schemeClr>
                </a:solidFill>
              </a:rPr>
              <a:t>ministerstvo školstva v </a:t>
            </a:r>
            <a:r>
              <a:rPr lang="sk-SK" altLang="sk-SK" sz="6700" dirty="0" smtClean="0">
                <a:solidFill>
                  <a:schemeClr val="accent1">
                    <a:lumMod val="75000"/>
                  </a:schemeClr>
                </a:solidFill>
              </a:rPr>
              <a:t>spolupráci s </a:t>
            </a:r>
            <a:r>
              <a:rPr lang="sk-SK" altLang="sk-SK" sz="6700" dirty="0" err="1">
                <a:solidFill>
                  <a:schemeClr val="accent1">
                    <a:lumMod val="75000"/>
                  </a:schemeClr>
                </a:solidFill>
              </a:rPr>
              <a:t>Kulturkontakt</a:t>
            </a:r>
            <a:r>
              <a:rPr lang="sk-SK" altLang="sk-SK" sz="67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lnSpc>
                <a:spcPct val="105000"/>
              </a:lnSpc>
              <a:spcAft>
                <a:spcPct val="50000"/>
              </a:spcAft>
              <a:buSzPct val="150000"/>
              <a:buFont typeface="Wingdings" panose="05000000000000000000" pitchFamily="2" charset="2"/>
              <a:buChar char="F"/>
              <a:defRPr/>
            </a:pPr>
            <a:r>
              <a:rPr lang="sk-SK" altLang="sk-SK" sz="6700" dirty="0" smtClean="0">
                <a:solidFill>
                  <a:schemeClr val="accent1">
                    <a:lumMod val="75000"/>
                  </a:schemeClr>
                </a:solidFill>
              </a:rPr>
              <a:t>Prvé </a:t>
            </a:r>
            <a:r>
              <a:rPr lang="sk-SK" altLang="sk-SK" sz="6700" dirty="0">
                <a:solidFill>
                  <a:schemeClr val="accent1">
                    <a:lumMod val="75000"/>
                  </a:schemeClr>
                </a:solidFill>
              </a:rPr>
              <a:t>- Centrum fiktívnych firiem na Katedre pedagogiky, HNF,  EU v Ba v šk. roku 1991/1992 → nárast práce → otvorenie špecializovaného pracoviska SCCF na ŠIOV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15790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545</Words>
  <Application>Microsoft Office PowerPoint</Application>
  <PresentationFormat>Vlastná</PresentationFormat>
  <Paragraphs>70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Calibri</vt:lpstr>
      <vt:lpstr>Helvetica</vt:lpstr>
      <vt:lpstr>Helvetica Light</vt:lpstr>
      <vt:lpstr>Helvetica Neue</vt:lpstr>
      <vt:lpstr>Wingdings</vt:lpstr>
      <vt:lpstr>White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Gabriela Horecká</dc:creator>
  <cp:lastModifiedBy>User</cp:lastModifiedBy>
  <cp:revision>48</cp:revision>
  <cp:lastPrinted>2019-07-02T10:54:34Z</cp:lastPrinted>
  <dcterms:modified xsi:type="dcterms:W3CDTF">2020-02-26T07:01:52Z</dcterms:modified>
</cp:coreProperties>
</file>