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sldIdLst>
    <p:sldId id="262" r:id="rId2"/>
    <p:sldId id="257" r:id="rId3"/>
    <p:sldId id="258" r:id="rId4"/>
    <p:sldId id="259" r:id="rId5"/>
    <p:sldId id="261" r:id="rId6"/>
    <p:sldId id="263"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09/04/2021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8007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09/04/2021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84199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09/04/2021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411969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09/04/2021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209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09/04/2021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2518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81E2CE4-A387-4F58-8CF7-CF665351855E}" type="datetimeFigureOut">
              <a:rPr lang="es-ES" smtClean="0"/>
              <a:t>09/04/2021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99847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81E2CE4-A387-4F58-8CF7-CF665351855E}" type="datetimeFigureOut">
              <a:rPr lang="es-ES" smtClean="0"/>
              <a:t>09/04/2021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34992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09/04/2021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72511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09/04/2021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1094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09/04/2021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391899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09/04/2021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8228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81E2CE4-A387-4F58-8CF7-CF665351855E}" type="datetimeFigureOut">
              <a:rPr lang="es-ES" smtClean="0"/>
              <a:t>09/04/2021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7719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81E2CE4-A387-4F58-8CF7-CF665351855E}" type="datetimeFigureOut">
              <a:rPr lang="es-ES" smtClean="0"/>
              <a:t>09/04/2021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09185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81E2CE4-A387-4F58-8CF7-CF665351855E}" type="datetimeFigureOut">
              <a:rPr lang="es-ES" smtClean="0"/>
              <a:t>09/04/2021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44849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81E2CE4-A387-4F58-8CF7-CF665351855E}" type="datetimeFigureOut">
              <a:rPr lang="es-ES" smtClean="0"/>
              <a:t>09/04/2021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339935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81E2CE4-A387-4F58-8CF7-CF665351855E}" type="datetimeFigureOut">
              <a:rPr lang="es-ES" smtClean="0"/>
              <a:t>09/04/2021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96516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09/04/2021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1204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09/04/2021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35287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81E2CE4-A387-4F58-8CF7-CF665351855E}" type="datetimeFigureOut">
              <a:rPr lang="es-ES" smtClean="0"/>
              <a:t>09/04/2021</a:t>
            </a:fld>
            <a:endParaRPr lang="es-E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EBB0E59-59F1-49FE-9934-CAD7A98AC525}" type="slidenum">
              <a:rPr lang="es-ES" smtClean="0"/>
              <a:t>‹Nº›</a:t>
            </a:fld>
            <a:endParaRPr lang="es-ES"/>
          </a:p>
        </p:txBody>
      </p:sp>
    </p:spTree>
    <p:extLst>
      <p:ext uri="{BB962C8B-B14F-4D97-AF65-F5344CB8AC3E}">
        <p14:creationId xmlns:p14="http://schemas.microsoft.com/office/powerpoint/2010/main" val="329786039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rnestogbustamante.com/aprender-wordpress-hacer-pagin" TargetMode="Externa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gif"/><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0B2C6-227D-47B5-B34F-8EBB6477189C}"/>
              </a:ext>
            </a:extLst>
          </p:cNvPr>
          <p:cNvSpPr>
            <a:spLocks noGrp="1"/>
          </p:cNvSpPr>
          <p:nvPr>
            <p:ph type="title"/>
          </p:nvPr>
        </p:nvSpPr>
        <p:spPr>
          <a:xfrm>
            <a:off x="838200" y="1"/>
            <a:ext cx="10515600" cy="2038120"/>
          </a:xfrm>
        </p:spPr>
        <p:txBody>
          <a:bodyPr/>
          <a:lstStyle/>
          <a:p>
            <a:pPr algn="ctr"/>
            <a:r>
              <a:rPr lang="es-ES" b="1" u="dbl" dirty="0">
                <a:effectLst>
                  <a:outerShdw blurRad="38100" dist="38100" dir="2700000" algn="tl">
                    <a:srgbClr val="000000">
                      <a:alpha val="43137"/>
                    </a:srgbClr>
                  </a:outerShdw>
                </a:effectLst>
              </a:rPr>
              <a:t>III INTERNATIONAL MEETING ONLINE FROM GREECE</a:t>
            </a:r>
            <a:br>
              <a:rPr lang="es-ES" b="1" u="dbl" dirty="0">
                <a:effectLst>
                  <a:outerShdw blurRad="38100" dist="38100" dir="2700000" algn="tl">
                    <a:srgbClr val="000000">
                      <a:alpha val="43137"/>
                    </a:srgbClr>
                  </a:outerShdw>
                </a:effectLst>
              </a:rPr>
            </a:br>
            <a:r>
              <a:rPr lang="es-ES" b="1" u="dbl" dirty="0" err="1">
                <a:solidFill>
                  <a:srgbClr val="FF0000"/>
                </a:solidFill>
                <a:effectLst>
                  <a:outerShdw blurRad="38100" dist="38100" dir="2700000" algn="tl">
                    <a:srgbClr val="000000">
                      <a:alpha val="43137"/>
                    </a:srgbClr>
                  </a:outerShdw>
                </a:effectLst>
              </a:rPr>
              <a:t>absvetpro</a:t>
            </a:r>
            <a:endParaRPr lang="es-ES" b="1" u="dbl" dirty="0">
              <a:solidFill>
                <a:srgbClr val="FF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E3D9BE95-461A-48BC-8E6A-059A2EBEF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904" y="4917243"/>
            <a:ext cx="5113433" cy="1468784"/>
          </a:xfrm>
          <a:prstGeom prst="rect">
            <a:avLst/>
          </a:prstGeom>
        </p:spPr>
      </p:pic>
      <p:pic>
        <p:nvPicPr>
          <p:cNvPr id="5" name="Imagen 4">
            <a:extLst>
              <a:ext uri="{FF2B5EF4-FFF2-40B4-BE49-F238E27FC236}">
                <a16:creationId xmlns:a16="http://schemas.microsoft.com/office/drawing/2014/main" id="{C8AD5FC9-58EF-4CDA-8E98-57F1EA673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520" y="1570674"/>
            <a:ext cx="3238959" cy="1858326"/>
          </a:xfrm>
          <a:prstGeom prst="rect">
            <a:avLst/>
          </a:prstGeom>
        </p:spPr>
      </p:pic>
      <p:pic>
        <p:nvPicPr>
          <p:cNvPr id="6" name="image90.png">
            <a:extLst>
              <a:ext uri="{FF2B5EF4-FFF2-40B4-BE49-F238E27FC236}">
                <a16:creationId xmlns:a16="http://schemas.microsoft.com/office/drawing/2014/main" id="{A03D6341-3AD4-47EB-941A-1CAE8C02C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766" y="4886521"/>
            <a:ext cx="4683929" cy="146878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8659F0AB-FA91-4EA8-9C79-8BF3DFC84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469" y="3608794"/>
            <a:ext cx="8331846" cy="1096736"/>
          </a:xfrm>
          <a:prstGeom prst="rect">
            <a:avLst/>
          </a:prstGeom>
        </p:spPr>
      </p:pic>
    </p:spTree>
    <p:extLst>
      <p:ext uri="{BB962C8B-B14F-4D97-AF65-F5344CB8AC3E}">
        <p14:creationId xmlns:p14="http://schemas.microsoft.com/office/powerpoint/2010/main" val="22873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68BC73E-8B3F-4092-8C6C-68AD6D3D5A7A}"/>
              </a:ext>
            </a:extLst>
          </p:cNvPr>
          <p:cNvSpPr>
            <a:spLocks noGrp="1"/>
          </p:cNvSpPr>
          <p:nvPr>
            <p:ph type="title"/>
          </p:nvPr>
        </p:nvSpPr>
        <p:spPr>
          <a:xfrm>
            <a:off x="913775" y="294969"/>
            <a:ext cx="10364451" cy="1919726"/>
          </a:xfrm>
        </p:spPr>
        <p:txBody>
          <a:bodyPr/>
          <a:lstStyle/>
          <a:p>
            <a:pPr algn="ctr"/>
            <a:r>
              <a:rPr lang="es-ES" b="1" dirty="0">
                <a:effectLst>
                  <a:outerShdw blurRad="38100" dist="38100" dir="2700000" algn="tl">
                    <a:srgbClr val="000000">
                      <a:alpha val="43137"/>
                    </a:srgbClr>
                  </a:outerShdw>
                </a:effectLst>
              </a:rPr>
              <a:t>                                    </a:t>
            </a:r>
            <a:br>
              <a:rPr lang="es-ES" b="1" dirty="0">
                <a:effectLst>
                  <a:outerShdw blurRad="38100" dist="38100" dir="2700000" algn="tl">
                    <a:srgbClr val="000000">
                      <a:alpha val="43137"/>
                    </a:srgbClr>
                  </a:outerShdw>
                </a:effectLst>
              </a:rPr>
            </a:b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ROMANIA</a:t>
            </a:r>
          </a:p>
        </p:txBody>
      </p:sp>
      <p:sp>
        <p:nvSpPr>
          <p:cNvPr id="4" name="Marcador de contenido 3">
            <a:extLst>
              <a:ext uri="{FF2B5EF4-FFF2-40B4-BE49-F238E27FC236}">
                <a16:creationId xmlns:a16="http://schemas.microsoft.com/office/drawing/2014/main" id="{4961C220-D53A-4ECF-8C84-85E35CF6F1F6}"/>
              </a:ext>
            </a:extLst>
          </p:cNvPr>
          <p:cNvSpPr>
            <a:spLocks noGrp="1"/>
          </p:cNvSpPr>
          <p:nvPr>
            <p:ph idx="1"/>
          </p:nvPr>
        </p:nvSpPr>
        <p:spPr/>
        <p:txBody>
          <a:bodyPr>
            <a:normAutofit fontScale="47500" lnSpcReduction="20000"/>
          </a:bodyPr>
          <a:lstStyle/>
          <a:p>
            <a:r>
              <a:rPr lang="es-ES" sz="6000" b="1" dirty="0"/>
              <a:t> </a:t>
            </a:r>
            <a:r>
              <a:rPr lang="es-ES" sz="6000" dirty="0"/>
              <a:t>WORDPRESS WITH A PLUGIN WOOCOMMERCE FOR THE ONLINE STORE.</a:t>
            </a:r>
          </a:p>
          <a:p>
            <a:pPr lvl="1"/>
            <a:r>
              <a:rPr lang="es-ES" sz="4200" dirty="0" err="1"/>
              <a:t>If</a:t>
            </a:r>
            <a:r>
              <a:rPr lang="es-ES" sz="4200" dirty="0"/>
              <a:t> </a:t>
            </a:r>
            <a:r>
              <a:rPr lang="es-ES" sz="4200" dirty="0" err="1"/>
              <a:t>It</a:t>
            </a:r>
            <a:r>
              <a:rPr lang="es-ES" sz="4200" dirty="0"/>
              <a:t> </a:t>
            </a:r>
            <a:r>
              <a:rPr lang="es-ES" sz="4200" dirty="0" err="1"/>
              <a:t>is</a:t>
            </a:r>
            <a:r>
              <a:rPr lang="es-ES" sz="4200" dirty="0"/>
              <a:t> </a:t>
            </a:r>
            <a:r>
              <a:rPr lang="es-ES" sz="4200" dirty="0" err="1"/>
              <a:t>not</a:t>
            </a:r>
            <a:r>
              <a:rPr lang="es-ES" sz="4200" dirty="0"/>
              <a:t> </a:t>
            </a:r>
            <a:r>
              <a:rPr lang="es-ES" sz="4200" dirty="0" err="1"/>
              <a:t>possible</a:t>
            </a:r>
            <a:r>
              <a:rPr lang="es-ES" sz="4200" dirty="0"/>
              <a:t>, </a:t>
            </a:r>
            <a:r>
              <a:rPr lang="es-ES" sz="4200" dirty="0" err="1"/>
              <a:t>you</a:t>
            </a:r>
            <a:r>
              <a:rPr lang="es-ES" sz="4200" dirty="0"/>
              <a:t> can use </a:t>
            </a:r>
            <a:r>
              <a:rPr lang="es-ES" sz="4200" dirty="0" err="1"/>
              <a:t>other</a:t>
            </a:r>
            <a:r>
              <a:rPr lang="es-ES" sz="4200" dirty="0"/>
              <a:t> </a:t>
            </a:r>
            <a:r>
              <a:rPr lang="es-ES" sz="4200" dirty="0" err="1"/>
              <a:t>website</a:t>
            </a:r>
            <a:r>
              <a:rPr lang="es-ES" sz="4200" dirty="0"/>
              <a:t> </a:t>
            </a:r>
            <a:r>
              <a:rPr lang="es-ES" sz="4200" dirty="0" err="1"/>
              <a:t>for</a:t>
            </a:r>
            <a:r>
              <a:rPr lang="es-ES" sz="4200" dirty="0"/>
              <a:t> </a:t>
            </a:r>
            <a:r>
              <a:rPr lang="es-ES" sz="4200" dirty="0" err="1"/>
              <a:t>example</a:t>
            </a:r>
            <a:r>
              <a:rPr lang="es-ES" sz="4200" dirty="0"/>
              <a:t> WISH OR BLOGGER.</a:t>
            </a:r>
          </a:p>
          <a:p>
            <a:pPr lvl="1"/>
            <a:r>
              <a:rPr lang="en-US" sz="4200" dirty="0"/>
              <a:t>Link to </a:t>
            </a:r>
            <a:r>
              <a:rPr lang="en-US" sz="4200" dirty="0" err="1"/>
              <a:t>Wordpress</a:t>
            </a:r>
            <a:r>
              <a:rPr lang="en-US" sz="4200" dirty="0"/>
              <a:t> Manual. </a:t>
            </a:r>
            <a:r>
              <a:rPr lang="en-US" sz="4200" dirty="0">
                <a:hlinkClick r:id="rId2"/>
              </a:rPr>
              <a:t>http://ernestogbustamante.com/aprender-wordpress-hacer-pagin</a:t>
            </a:r>
            <a:endParaRPr lang="en-US" sz="4200" dirty="0"/>
          </a:p>
          <a:p>
            <a:pPr lvl="1"/>
            <a:r>
              <a:rPr lang="en-US" sz="4200" dirty="0"/>
              <a:t>If you see that it's a lot of work or very difficult, there are You Tube looking on free websites with their own domain. </a:t>
            </a:r>
            <a:r>
              <a:rPr lang="en-US" sz="4200" b="1" dirty="0"/>
              <a:t>https://www.youtube.com/watch?v=MFgZ5Vm-LU8</a:t>
            </a:r>
            <a:endParaRPr lang="es-ES" sz="4200" b="1" dirty="0"/>
          </a:p>
        </p:txBody>
      </p:sp>
      <p:pic>
        <p:nvPicPr>
          <p:cNvPr id="5" name="Imagen 4">
            <a:extLst>
              <a:ext uri="{FF2B5EF4-FFF2-40B4-BE49-F238E27FC236}">
                <a16:creationId xmlns:a16="http://schemas.microsoft.com/office/drawing/2014/main" id="{EC1D0B29-23C1-4C11-8BD6-A31B463D9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12937"/>
            <a:ext cx="5555226" cy="1801757"/>
          </a:xfrm>
          <a:prstGeom prst="rect">
            <a:avLst/>
          </a:prstGeom>
        </p:spPr>
      </p:pic>
      <p:pic>
        <p:nvPicPr>
          <p:cNvPr id="6" name="Imagen 5">
            <a:extLst>
              <a:ext uri="{FF2B5EF4-FFF2-40B4-BE49-F238E27FC236}">
                <a16:creationId xmlns:a16="http://schemas.microsoft.com/office/drawing/2014/main" id="{041276AC-4B63-49B8-B2E0-607636918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547632"/>
            <a:ext cx="8331846" cy="1096736"/>
          </a:xfrm>
          <a:prstGeom prst="rect">
            <a:avLst/>
          </a:prstGeom>
        </p:spPr>
      </p:pic>
      <p:pic>
        <p:nvPicPr>
          <p:cNvPr id="7" name="Imagen 6">
            <a:extLst>
              <a:ext uri="{FF2B5EF4-FFF2-40B4-BE49-F238E27FC236}">
                <a16:creationId xmlns:a16="http://schemas.microsoft.com/office/drawing/2014/main" id="{769DBAEC-F06B-4A02-93D3-7BD42A69B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9451" y="379274"/>
            <a:ext cx="1824928" cy="1096736"/>
          </a:xfrm>
          <a:prstGeom prst="rect">
            <a:avLst/>
          </a:prstGeom>
        </p:spPr>
      </p:pic>
    </p:spTree>
    <p:extLst>
      <p:ext uri="{BB962C8B-B14F-4D97-AF65-F5344CB8AC3E}">
        <p14:creationId xmlns:p14="http://schemas.microsoft.com/office/powerpoint/2010/main" val="230974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9AC89-C329-4F45-87B4-73BA93F83598}"/>
              </a:ext>
            </a:extLst>
          </p:cNvPr>
          <p:cNvSpPr>
            <a:spLocks noGrp="1"/>
          </p:cNvSpPr>
          <p:nvPr>
            <p:ph type="title"/>
          </p:nvPr>
        </p:nvSpPr>
        <p:spPr/>
        <p:txBody>
          <a:bodyPr>
            <a:normAutofit/>
          </a:bodyPr>
          <a:lstStyle/>
          <a:p>
            <a:pPr algn="ctr"/>
            <a:r>
              <a:rPr lang="es-ES" b="1" dirty="0"/>
              <a:t>TURKEY
</a:t>
            </a:r>
          </a:p>
        </p:txBody>
      </p:sp>
      <p:sp>
        <p:nvSpPr>
          <p:cNvPr id="3" name="Marcador de contenido 2">
            <a:extLst>
              <a:ext uri="{FF2B5EF4-FFF2-40B4-BE49-F238E27FC236}">
                <a16:creationId xmlns:a16="http://schemas.microsoft.com/office/drawing/2014/main" id="{71C0CECD-2BBB-40F2-B1BD-F5A407DAE745}"/>
              </a:ext>
            </a:extLst>
          </p:cNvPr>
          <p:cNvSpPr>
            <a:spLocks noGrp="1"/>
          </p:cNvSpPr>
          <p:nvPr>
            <p:ph idx="1"/>
          </p:nvPr>
        </p:nvSpPr>
        <p:spPr/>
        <p:txBody>
          <a:bodyPr>
            <a:normAutofit fontScale="77500" lnSpcReduction="20000"/>
          </a:bodyPr>
          <a:lstStyle/>
          <a:p>
            <a:r>
              <a:rPr lang="en-US" sz="4000" dirty="0"/>
              <a:t>We have the executable program IS FINE. I HAVE UPLOADED THE VIDEO TO THE WEB BECAUSE THE PROGRAM CANNOT UPLOAD IT. IN THE PROGRAM I DON’T SEE IN THE PROGRAM the ABC Analysis, the Safety Stocks of each product and FINALLY, the optimal order batch, to minimize the costs, when the orders are placed…</a:t>
            </a:r>
            <a:endParaRPr lang="es-ES" sz="4000" dirty="0"/>
          </a:p>
        </p:txBody>
      </p:sp>
      <p:pic>
        <p:nvPicPr>
          <p:cNvPr id="4" name="Imagen 3">
            <a:extLst>
              <a:ext uri="{FF2B5EF4-FFF2-40B4-BE49-F238E27FC236}">
                <a16:creationId xmlns:a16="http://schemas.microsoft.com/office/drawing/2014/main" id="{67CA0EBE-D227-45BC-859D-297C6F84D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226" y="5691115"/>
            <a:ext cx="8331846" cy="1096736"/>
          </a:xfrm>
          <a:prstGeom prst="rect">
            <a:avLst/>
          </a:prstGeom>
        </p:spPr>
      </p:pic>
      <p:pic>
        <p:nvPicPr>
          <p:cNvPr id="5" name="Imagen 4">
            <a:extLst>
              <a:ext uri="{FF2B5EF4-FFF2-40B4-BE49-F238E27FC236}">
                <a16:creationId xmlns:a16="http://schemas.microsoft.com/office/drawing/2014/main" id="{D9F82792-A88F-4868-8274-2C9B4B794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575104"/>
            <a:ext cx="4124325" cy="1590675"/>
          </a:xfrm>
          <a:prstGeom prst="rect">
            <a:avLst/>
          </a:prstGeom>
        </p:spPr>
      </p:pic>
      <p:pic>
        <p:nvPicPr>
          <p:cNvPr id="6" name="Imagen 5">
            <a:extLst>
              <a:ext uri="{FF2B5EF4-FFF2-40B4-BE49-F238E27FC236}">
                <a16:creationId xmlns:a16="http://schemas.microsoft.com/office/drawing/2014/main" id="{C5BED1C3-14A2-4366-8CE4-A982BC03A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667" y="575104"/>
            <a:ext cx="1676405" cy="1096736"/>
          </a:xfrm>
          <a:prstGeom prst="rect">
            <a:avLst/>
          </a:prstGeom>
        </p:spPr>
      </p:pic>
    </p:spTree>
    <p:extLst>
      <p:ext uri="{BB962C8B-B14F-4D97-AF65-F5344CB8AC3E}">
        <p14:creationId xmlns:p14="http://schemas.microsoft.com/office/powerpoint/2010/main" val="317758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E2DA9-3EAA-474A-A11C-D174D351E519}"/>
              </a:ext>
            </a:extLst>
          </p:cNvPr>
          <p:cNvSpPr>
            <a:spLocks noGrp="1"/>
          </p:cNvSpPr>
          <p:nvPr>
            <p:ph type="title"/>
          </p:nvPr>
        </p:nvSpPr>
        <p:spPr/>
        <p:txBody>
          <a:bodyPr>
            <a:normAutofit/>
          </a:bodyPr>
          <a:lstStyle/>
          <a:p>
            <a:pPr algn="ctr"/>
            <a:r>
              <a:rPr lang="es-ES" b="1" dirty="0"/>
              <a:t>         GREECE</a:t>
            </a:r>
            <a:r>
              <a:rPr lang="es-ES" dirty="0"/>
              <a:t>
</a:t>
            </a:r>
          </a:p>
        </p:txBody>
      </p:sp>
      <p:sp>
        <p:nvSpPr>
          <p:cNvPr id="3" name="Marcador de contenido 2">
            <a:extLst>
              <a:ext uri="{FF2B5EF4-FFF2-40B4-BE49-F238E27FC236}">
                <a16:creationId xmlns:a16="http://schemas.microsoft.com/office/drawing/2014/main" id="{33E9BCFC-0A6C-4264-9D3E-8066FE819F13}"/>
              </a:ext>
            </a:extLst>
          </p:cNvPr>
          <p:cNvSpPr>
            <a:spLocks noGrp="1"/>
          </p:cNvSpPr>
          <p:nvPr>
            <p:ph idx="1"/>
          </p:nvPr>
        </p:nvSpPr>
        <p:spPr>
          <a:xfrm>
            <a:off x="838200" y="2057400"/>
            <a:ext cx="10515600" cy="4314825"/>
          </a:xfrm>
        </p:spPr>
        <p:txBody>
          <a:bodyPr>
            <a:noAutofit/>
          </a:bodyPr>
          <a:lstStyle/>
          <a:p>
            <a:r>
              <a:rPr lang="en-US" sz="4000" dirty="0"/>
              <a:t>You have SENT ORDERS,  </a:t>
            </a:r>
            <a:r>
              <a:rPr lang="en-US" sz="4000" dirty="0" err="1"/>
              <a:t>invoiceS</a:t>
            </a:r>
            <a:r>
              <a:rPr lang="en-US" sz="4000" dirty="0"/>
              <a:t>, AND DELIVERY NOTES.</a:t>
            </a:r>
          </a:p>
          <a:p>
            <a:pPr marL="0" indent="0">
              <a:buNone/>
            </a:pPr>
            <a:r>
              <a:rPr lang="en-US" sz="4000" dirty="0"/>
              <a:t>. WE BELIEVE THAT WE COULD CONTINUE TO BUY AND SELL…
</a:t>
            </a:r>
            <a:endParaRPr lang="es-ES" sz="4000" dirty="0"/>
          </a:p>
        </p:txBody>
      </p:sp>
      <p:pic>
        <p:nvPicPr>
          <p:cNvPr id="4" name="Imagen 3">
            <a:extLst>
              <a:ext uri="{FF2B5EF4-FFF2-40B4-BE49-F238E27FC236}">
                <a16:creationId xmlns:a16="http://schemas.microsoft.com/office/drawing/2014/main" id="{78C09EA3-BD56-425E-9BF2-7CF88133C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600"/>
            <a:ext cx="4676776" cy="1343025"/>
          </a:xfrm>
          <a:prstGeom prst="rect">
            <a:avLst/>
          </a:prstGeom>
        </p:spPr>
      </p:pic>
      <p:pic>
        <p:nvPicPr>
          <p:cNvPr id="5" name="Imagen 4">
            <a:extLst>
              <a:ext uri="{FF2B5EF4-FFF2-40B4-BE49-F238E27FC236}">
                <a16:creationId xmlns:a16="http://schemas.microsoft.com/office/drawing/2014/main" id="{F59791BB-5F85-4315-9616-8ADFD1879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802" y="351645"/>
            <a:ext cx="2284469" cy="1372909"/>
          </a:xfrm>
          <a:prstGeom prst="rect">
            <a:avLst/>
          </a:prstGeom>
        </p:spPr>
      </p:pic>
      <p:pic>
        <p:nvPicPr>
          <p:cNvPr id="6" name="Imagen 5">
            <a:extLst>
              <a:ext uri="{FF2B5EF4-FFF2-40B4-BE49-F238E27FC236}">
                <a16:creationId xmlns:a16="http://schemas.microsoft.com/office/drawing/2014/main" id="{DD360048-589D-4A7C-B81B-F568625B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226" y="5691115"/>
            <a:ext cx="8331846" cy="1096736"/>
          </a:xfrm>
          <a:prstGeom prst="rect">
            <a:avLst/>
          </a:prstGeom>
        </p:spPr>
      </p:pic>
    </p:spTree>
    <p:extLst>
      <p:ext uri="{BB962C8B-B14F-4D97-AF65-F5344CB8AC3E}">
        <p14:creationId xmlns:p14="http://schemas.microsoft.com/office/powerpoint/2010/main" val="154662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C4345-3A0B-4422-AA9B-45A2DDE952AF}"/>
              </a:ext>
            </a:extLst>
          </p:cNvPr>
          <p:cNvSpPr>
            <a:spLocks noGrp="1"/>
          </p:cNvSpPr>
          <p:nvPr>
            <p:ph type="title"/>
          </p:nvPr>
        </p:nvSpPr>
        <p:spPr>
          <a:xfrm>
            <a:off x="6182757" y="513626"/>
            <a:ext cx="3953501" cy="717250"/>
          </a:xfrm>
        </p:spPr>
        <p:txBody>
          <a:bodyPr/>
          <a:lstStyle/>
          <a:p>
            <a:pPr algn="ctr"/>
            <a:r>
              <a:rPr lang="es-ES" b="1" dirty="0"/>
              <a:t>SPAIN</a:t>
            </a:r>
          </a:p>
        </p:txBody>
      </p:sp>
      <p:sp>
        <p:nvSpPr>
          <p:cNvPr id="3" name="Marcador de contenido 2">
            <a:extLst>
              <a:ext uri="{FF2B5EF4-FFF2-40B4-BE49-F238E27FC236}">
                <a16:creationId xmlns:a16="http://schemas.microsoft.com/office/drawing/2014/main" id="{4A40FDEB-225C-4248-A4DD-D8C5FDB1859F}"/>
              </a:ext>
            </a:extLst>
          </p:cNvPr>
          <p:cNvSpPr>
            <a:spLocks noGrp="1"/>
          </p:cNvSpPr>
          <p:nvPr>
            <p:ph idx="1"/>
          </p:nvPr>
        </p:nvSpPr>
        <p:spPr>
          <a:xfrm>
            <a:off x="1114426" y="1515867"/>
            <a:ext cx="10515600" cy="5191415"/>
          </a:xfrm>
        </p:spPr>
        <p:txBody>
          <a:bodyPr>
            <a:noAutofit/>
          </a:bodyPr>
          <a:lstStyle/>
          <a:p>
            <a:r>
              <a:rPr lang="en-US" sz="2800" dirty="0"/>
              <a:t>We have made all the company's discharge documents, always with Spanish documents. Every country will have its own..
We cannot pay or post as long as purchase and sales invoices BECAUSE THEY HAVE BEEN UPLOADED RECENTLY AND WE DID NOT REALIZE. WE ALSO HAVE TO MAKE THE COLLECTIONS AND PAYMENTS TO HAVE FUNDS</a:t>
            </a:r>
          </a:p>
          <a:p>
            <a:r>
              <a:rPr lang="en-US" sz="2800" dirty="0"/>
              <a:t>We have also prepared budgets for office supplies and computer equipment BUT They HAVE NOT YET BEEN uploaded to the web OR TO THE Drive.</a:t>
            </a:r>
            <a:endParaRPr lang="es-ES" sz="2800" dirty="0"/>
          </a:p>
        </p:txBody>
      </p:sp>
      <p:pic>
        <p:nvPicPr>
          <p:cNvPr id="4" name="Imagen 3">
            <a:extLst>
              <a:ext uri="{FF2B5EF4-FFF2-40B4-BE49-F238E27FC236}">
                <a16:creationId xmlns:a16="http://schemas.microsoft.com/office/drawing/2014/main" id="{174DE0BC-CDB6-4366-8E78-17C538315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6" y="83684"/>
            <a:ext cx="5553074" cy="1400175"/>
          </a:xfrm>
          <a:prstGeom prst="rect">
            <a:avLst/>
          </a:prstGeom>
        </p:spPr>
      </p:pic>
      <p:pic>
        <p:nvPicPr>
          <p:cNvPr id="5" name="Imagen 4">
            <a:extLst>
              <a:ext uri="{FF2B5EF4-FFF2-40B4-BE49-F238E27FC236}">
                <a16:creationId xmlns:a16="http://schemas.microsoft.com/office/drawing/2014/main" id="{7FECA366-4415-4D00-80B5-AD42BEA35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414" y="182726"/>
            <a:ext cx="2191325" cy="1316931"/>
          </a:xfrm>
          <a:prstGeom prst="rect">
            <a:avLst/>
          </a:prstGeom>
        </p:spPr>
      </p:pic>
      <p:pic>
        <p:nvPicPr>
          <p:cNvPr id="6" name="Imagen 5">
            <a:extLst>
              <a:ext uri="{FF2B5EF4-FFF2-40B4-BE49-F238E27FC236}">
                <a16:creationId xmlns:a16="http://schemas.microsoft.com/office/drawing/2014/main" id="{1F2F392D-85B9-4D57-9E09-AD3C36646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30530" y="3754764"/>
            <a:ext cx="5223836" cy="713623"/>
          </a:xfrm>
          <a:prstGeom prst="rect">
            <a:avLst/>
          </a:prstGeom>
        </p:spPr>
      </p:pic>
    </p:spTree>
    <p:extLst>
      <p:ext uri="{BB962C8B-B14F-4D97-AF65-F5344CB8AC3E}">
        <p14:creationId xmlns:p14="http://schemas.microsoft.com/office/powerpoint/2010/main" val="196884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742B1-C5E9-461A-83B4-FE83BAF4C466}"/>
              </a:ext>
            </a:extLst>
          </p:cNvPr>
          <p:cNvSpPr>
            <a:spLocks noGrp="1"/>
          </p:cNvSpPr>
          <p:nvPr>
            <p:ph type="title"/>
          </p:nvPr>
        </p:nvSpPr>
        <p:spPr>
          <a:xfrm>
            <a:off x="6687239" y="1426312"/>
            <a:ext cx="4590987" cy="788382"/>
          </a:xfrm>
        </p:spPr>
        <p:txBody>
          <a:bodyPr>
            <a:normAutofit fontScale="90000"/>
          </a:bodyPr>
          <a:lstStyle/>
          <a:p>
            <a:r>
              <a:rPr lang="es-ES" b="1" dirty="0" err="1"/>
              <a:t>Slovakia</a:t>
            </a:r>
            <a:r>
              <a:rPr lang="es-ES" b="1" dirty="0"/>
              <a:t>
</a:t>
            </a:r>
          </a:p>
        </p:txBody>
      </p:sp>
      <p:sp>
        <p:nvSpPr>
          <p:cNvPr id="3" name="Marcador de contenido 2">
            <a:extLst>
              <a:ext uri="{FF2B5EF4-FFF2-40B4-BE49-F238E27FC236}">
                <a16:creationId xmlns:a16="http://schemas.microsoft.com/office/drawing/2014/main" id="{0678390C-9595-47CB-977C-DEBF01B626E7}"/>
              </a:ext>
            </a:extLst>
          </p:cNvPr>
          <p:cNvSpPr>
            <a:spLocks noGrp="1"/>
          </p:cNvSpPr>
          <p:nvPr>
            <p:ph idx="1"/>
          </p:nvPr>
        </p:nvSpPr>
        <p:spPr>
          <a:xfrm>
            <a:off x="913775" y="2367094"/>
            <a:ext cx="10364452" cy="2821852"/>
          </a:xfrm>
        </p:spPr>
        <p:txBody>
          <a:bodyPr>
            <a:normAutofit/>
          </a:bodyPr>
          <a:lstStyle/>
          <a:p>
            <a:r>
              <a:rPr lang="en-US" sz="3200" dirty="0"/>
              <a:t>WE CAN’T FIND THE PHOTOS WITH THE ROLL-UP.</a:t>
            </a:r>
          </a:p>
          <a:p>
            <a:r>
              <a:rPr lang="en-US" sz="3200" dirty="0"/>
              <a:t>WE DO NOT HAVE ANY PROJECT IMPLEMENTED IN THE VOCATIONAL TRAINING INSTITUTES OF YOUR COUNTRY.</a:t>
            </a:r>
          </a:p>
          <a:p>
            <a:r>
              <a:rPr lang="en-US" sz="3200" dirty="0"/>
              <a:t>EITHER Taxes you record in your country</a:t>
            </a:r>
            <a:endParaRPr lang="es-ES" sz="3200" dirty="0"/>
          </a:p>
        </p:txBody>
      </p:sp>
      <p:pic>
        <p:nvPicPr>
          <p:cNvPr id="4" name="Imagen 3">
            <a:extLst>
              <a:ext uri="{FF2B5EF4-FFF2-40B4-BE49-F238E27FC236}">
                <a16:creationId xmlns:a16="http://schemas.microsoft.com/office/drawing/2014/main" id="{466C38E0-84DE-47F7-A7EE-D59EE3E33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6" y="396607"/>
            <a:ext cx="6002470" cy="1596176"/>
          </a:xfrm>
          <a:prstGeom prst="rect">
            <a:avLst/>
          </a:prstGeom>
        </p:spPr>
      </p:pic>
      <p:pic>
        <p:nvPicPr>
          <p:cNvPr id="5" name="Imagen 4">
            <a:extLst>
              <a:ext uri="{FF2B5EF4-FFF2-40B4-BE49-F238E27FC236}">
                <a16:creationId xmlns:a16="http://schemas.microsoft.com/office/drawing/2014/main" id="{AEB3F65D-EA1A-40D5-BFEA-AFA3E07D0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226" y="5691115"/>
            <a:ext cx="8331846" cy="1096736"/>
          </a:xfrm>
          <a:prstGeom prst="rect">
            <a:avLst/>
          </a:prstGeom>
        </p:spPr>
      </p:pic>
      <p:pic>
        <p:nvPicPr>
          <p:cNvPr id="6" name="Imagen 5">
            <a:extLst>
              <a:ext uri="{FF2B5EF4-FFF2-40B4-BE49-F238E27FC236}">
                <a16:creationId xmlns:a16="http://schemas.microsoft.com/office/drawing/2014/main" id="{EADDAE6C-49C3-40E5-91E2-2D40C9F47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804" y="466117"/>
            <a:ext cx="1311839" cy="788382"/>
          </a:xfrm>
          <a:prstGeom prst="rect">
            <a:avLst/>
          </a:prstGeom>
        </p:spPr>
      </p:pic>
    </p:spTree>
    <p:extLst>
      <p:ext uri="{BB962C8B-B14F-4D97-AF65-F5344CB8AC3E}">
        <p14:creationId xmlns:p14="http://schemas.microsoft.com/office/powerpoint/2010/main" val="3612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01F43-A44F-4A8B-AFD9-0EF839456EBD}"/>
              </a:ext>
            </a:extLst>
          </p:cNvPr>
          <p:cNvSpPr>
            <a:spLocks noGrp="1"/>
          </p:cNvSpPr>
          <p:nvPr>
            <p:ph type="title"/>
          </p:nvPr>
        </p:nvSpPr>
        <p:spPr>
          <a:xfrm>
            <a:off x="6467475" y="1553378"/>
            <a:ext cx="4810751" cy="661316"/>
          </a:xfrm>
        </p:spPr>
        <p:txBody>
          <a:bodyPr>
            <a:normAutofit fontScale="90000"/>
          </a:bodyPr>
          <a:lstStyle/>
          <a:p>
            <a:pPr algn="ctr"/>
            <a:r>
              <a:rPr lang="es-ES" b="1" dirty="0"/>
              <a:t>                                      VALUE ADDED TAX
</a:t>
            </a:r>
          </a:p>
        </p:txBody>
      </p:sp>
      <p:sp>
        <p:nvSpPr>
          <p:cNvPr id="3" name="Marcador de contenido 2">
            <a:extLst>
              <a:ext uri="{FF2B5EF4-FFF2-40B4-BE49-F238E27FC236}">
                <a16:creationId xmlns:a16="http://schemas.microsoft.com/office/drawing/2014/main" id="{68AFBA6E-2139-44F7-9648-3282BCEDED5E}"/>
              </a:ext>
            </a:extLst>
          </p:cNvPr>
          <p:cNvSpPr>
            <a:spLocks noGrp="1"/>
          </p:cNvSpPr>
          <p:nvPr>
            <p:ph idx="1"/>
          </p:nvPr>
        </p:nvSpPr>
        <p:spPr>
          <a:xfrm>
            <a:off x="913775" y="2367093"/>
            <a:ext cx="10364452" cy="3759440"/>
          </a:xfrm>
        </p:spPr>
        <p:txBody>
          <a:bodyPr>
            <a:noAutofit/>
          </a:bodyPr>
          <a:lstStyle/>
          <a:p>
            <a:r>
              <a:rPr lang="en-US" sz="2800" dirty="0"/>
              <a:t>We are interested in knowing how VAT is settled in each of your countries. Which seems to you if you each send me the settlement model and taxes according to the items.
In the case of Turkey, there must be some similar tax that IT IS LEVIED ON consumption. Could you tell me what percentage and the document</a:t>
            </a:r>
            <a:r>
              <a:rPr lang="en-US" sz="3200" dirty="0"/>
              <a:t>?</a:t>
            </a:r>
            <a:endParaRPr lang="es-ES" sz="3200" dirty="0"/>
          </a:p>
        </p:txBody>
      </p:sp>
      <p:pic>
        <p:nvPicPr>
          <p:cNvPr id="4" name="Imagen 3">
            <a:extLst>
              <a:ext uri="{FF2B5EF4-FFF2-40B4-BE49-F238E27FC236}">
                <a16:creationId xmlns:a16="http://schemas.microsoft.com/office/drawing/2014/main" id="{9C700877-3340-430F-AD48-250A57A12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3" y="618516"/>
            <a:ext cx="5896602" cy="1748577"/>
          </a:xfrm>
          <a:prstGeom prst="rect">
            <a:avLst/>
          </a:prstGeom>
        </p:spPr>
      </p:pic>
      <p:pic>
        <p:nvPicPr>
          <p:cNvPr id="5" name="Imagen 4">
            <a:extLst>
              <a:ext uri="{FF2B5EF4-FFF2-40B4-BE49-F238E27FC236}">
                <a16:creationId xmlns:a16="http://schemas.microsoft.com/office/drawing/2014/main" id="{DB65A8BA-420A-4247-A9D3-5F3AF42A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680" y="528809"/>
            <a:ext cx="1854811" cy="923807"/>
          </a:xfrm>
          <a:prstGeom prst="rect">
            <a:avLst/>
          </a:prstGeom>
        </p:spPr>
      </p:pic>
      <p:pic>
        <p:nvPicPr>
          <p:cNvPr id="6" name="Imagen 5">
            <a:extLst>
              <a:ext uri="{FF2B5EF4-FFF2-40B4-BE49-F238E27FC236}">
                <a16:creationId xmlns:a16="http://schemas.microsoft.com/office/drawing/2014/main" id="{78AB1A19-BF15-406B-AB08-AB758F613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292" y="6126533"/>
            <a:ext cx="2941502" cy="661317"/>
          </a:xfrm>
          <a:prstGeom prst="rect">
            <a:avLst/>
          </a:prstGeom>
        </p:spPr>
      </p:pic>
    </p:spTree>
    <p:extLst>
      <p:ext uri="{BB962C8B-B14F-4D97-AF65-F5344CB8AC3E}">
        <p14:creationId xmlns:p14="http://schemas.microsoft.com/office/powerpoint/2010/main" val="3261778384"/>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TM04033925[[fn=Gota]]</Template>
  <TotalTime>219</TotalTime>
  <Words>370</Words>
  <Application>Microsoft Office PowerPoint</Application>
  <PresentationFormat>Panorámica</PresentationFormat>
  <Paragraphs>20</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Tw Cen MT</vt:lpstr>
      <vt:lpstr>Gota</vt:lpstr>
      <vt:lpstr>III INTERNATIONAL MEETING ONLINE FROM GREECE absvetpro</vt:lpstr>
      <vt:lpstr>                                                                           ROMANIA</vt:lpstr>
      <vt:lpstr>TURKEY
</vt:lpstr>
      <vt:lpstr>         GREECE
</vt:lpstr>
      <vt:lpstr>SPAIN</vt:lpstr>
      <vt:lpstr>Slovakia
</vt:lpstr>
      <vt:lpstr>                                      VALUE ADDED TAX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ABSVETPRO</dc:title>
  <dc:creator>carmen manrique</dc:creator>
  <cp:lastModifiedBy>carmen manrique</cp:lastModifiedBy>
  <cp:revision>21</cp:revision>
  <dcterms:created xsi:type="dcterms:W3CDTF">2021-04-06T06:39:20Z</dcterms:created>
  <dcterms:modified xsi:type="dcterms:W3CDTF">2021-04-09T07:53:04Z</dcterms:modified>
</cp:coreProperties>
</file>