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 smtClean="0"/>
              <a:t>LICEUL TEHNOLOGIC ”ELENA CARAGIANI”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,,Elena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Caragiani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Technological High School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255686"/>
              </p:ext>
            </p:extLst>
          </p:nvPr>
        </p:nvGraphicFramePr>
        <p:xfrm>
          <a:off x="3046862" y="268104"/>
          <a:ext cx="6545263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Document" r:id="rId3" imgW="6545904" imgH="1067862" progId="Word.Document.12">
                  <p:embed/>
                </p:oleObj>
              </mc:Choice>
              <mc:Fallback>
                <p:oleObj name="Document" r:id="rId3" imgW="6545904" imgH="106786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6862" y="268104"/>
                        <a:ext cx="6545263" cy="1068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37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43" t="3072" r="2867" b="973"/>
          <a:stretch/>
        </p:blipFill>
        <p:spPr>
          <a:xfrm>
            <a:off x="2493034" y="1897811"/>
            <a:ext cx="6719977" cy="458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1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734574" y="129395"/>
            <a:ext cx="5744114" cy="63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6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105508" y="1242204"/>
            <a:ext cx="5841521" cy="534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545457" y="396816"/>
            <a:ext cx="4807968" cy="56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614468" y="871268"/>
            <a:ext cx="4302604" cy="521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0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 smtClean="0"/>
              <a:t>Thank you For your attention!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32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244" y="194546"/>
            <a:ext cx="104810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400" dirty="0">
                <a:latin typeface="+mj-lt"/>
              </a:rPr>
              <a:t>The story of the </a:t>
            </a:r>
            <a:r>
              <a:rPr lang="en-US" sz="2400" b="1" i="1" dirty="0"/>
              <a:t>Elena </a:t>
            </a:r>
            <a:r>
              <a:rPr lang="en-US" sz="2400" b="1" i="1" dirty="0" err="1"/>
              <a:t>Caragiani</a:t>
            </a:r>
            <a:r>
              <a:rPr lang="en-US" sz="2400" b="1" i="1" dirty="0"/>
              <a:t> </a:t>
            </a:r>
            <a:r>
              <a:rPr lang="en-US" sz="2400" dirty="0" smtClean="0">
                <a:latin typeface="+mj-lt"/>
              </a:rPr>
              <a:t>Technological High School begins </a:t>
            </a:r>
            <a:r>
              <a:rPr lang="en-US" sz="2400" dirty="0">
                <a:latin typeface="+mj-lt"/>
              </a:rPr>
              <a:t>on the 1</a:t>
            </a:r>
            <a:r>
              <a:rPr lang="en-US" sz="2400" baseline="30000" dirty="0">
                <a:latin typeface="+mj-lt"/>
              </a:rPr>
              <a:t>st</a:t>
            </a:r>
            <a:r>
              <a:rPr lang="en-US" sz="2400" dirty="0">
                <a:latin typeface="+mj-lt"/>
              </a:rPr>
              <a:t> of September 1990, when </a:t>
            </a:r>
            <a:r>
              <a:rPr lang="en-US" sz="2400" dirty="0" smtClean="0">
                <a:latin typeface="+mj-lt"/>
              </a:rPr>
              <a:t>“</a:t>
            </a:r>
            <a:r>
              <a:rPr lang="en-US" sz="2400" dirty="0">
                <a:latin typeface="+mj-lt"/>
              </a:rPr>
              <a:t>Gheorghe </a:t>
            </a:r>
            <a:r>
              <a:rPr lang="en-US" sz="2400" dirty="0" err="1">
                <a:latin typeface="+mj-lt"/>
              </a:rPr>
              <a:t>Asachi</a:t>
            </a:r>
            <a:r>
              <a:rPr lang="en-US" sz="2400" dirty="0">
                <a:latin typeface="+mj-lt"/>
              </a:rPr>
              <a:t>” </a:t>
            </a:r>
            <a:r>
              <a:rPr lang="en-US" sz="2400" dirty="0" smtClean="0">
                <a:latin typeface="+mj-lt"/>
              </a:rPr>
              <a:t>School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Tecuci</a:t>
            </a:r>
            <a:r>
              <a:rPr lang="en-US" sz="2400" dirty="0">
                <a:latin typeface="+mj-lt"/>
              </a:rPr>
              <a:t> set up 6 apprentice </a:t>
            </a:r>
            <a:r>
              <a:rPr lang="en-US" sz="2400" dirty="0" smtClean="0">
                <a:latin typeface="+mj-lt"/>
              </a:rPr>
              <a:t>classes</a:t>
            </a:r>
            <a:r>
              <a:rPr lang="ro-RO" sz="2400" dirty="0" smtClean="0">
                <a:latin typeface="+mj-lt"/>
              </a:rPr>
              <a:t>.</a:t>
            </a:r>
            <a:r>
              <a:rPr lang="en-US" sz="2400" dirty="0" smtClean="0">
                <a:latin typeface="+mj-lt"/>
              </a:rPr>
              <a:t> </a:t>
            </a:r>
            <a:r>
              <a:rPr lang="ro-RO" sz="2400" dirty="0">
                <a:latin typeface="+mj-lt"/>
              </a:rPr>
              <a:t>W</a:t>
            </a:r>
            <a:r>
              <a:rPr lang="en-US" sz="2400" dirty="0" err="1" smtClean="0">
                <a:latin typeface="+mj-lt"/>
              </a:rPr>
              <a:t>ith</a:t>
            </a:r>
            <a:r>
              <a:rPr lang="en-US" sz="2400" dirty="0" smtClean="0">
                <a:latin typeface="+mj-lt"/>
              </a:rPr>
              <a:t> the</a:t>
            </a:r>
            <a:r>
              <a:rPr lang="ro-RO" sz="2400" dirty="0" smtClean="0">
                <a:latin typeface="+mj-lt"/>
              </a:rPr>
              <a:t>se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qualifications, in addition to 6 professional school qualifications (Vegetable preparer, Clothing, Car paint, Electrician maintenance, Welding and Locksmith), in the following </a:t>
            </a:r>
            <a:r>
              <a:rPr lang="ro-RO" sz="2400" dirty="0" smtClean="0">
                <a:latin typeface="+mj-lt"/>
              </a:rPr>
              <a:t>school </a:t>
            </a:r>
            <a:r>
              <a:rPr lang="en-US" sz="2400" dirty="0" smtClean="0">
                <a:latin typeface="+mj-lt"/>
              </a:rPr>
              <a:t>year</a:t>
            </a:r>
            <a:r>
              <a:rPr lang="en-US" sz="2400" dirty="0">
                <a:latin typeface="+mj-lt"/>
              </a:rPr>
              <a:t>, 1991-1992, the Professional School is formed. This school </a:t>
            </a:r>
            <a:r>
              <a:rPr lang="ro-RO" sz="2400" dirty="0" smtClean="0">
                <a:latin typeface="+mj-lt"/>
              </a:rPr>
              <a:t>lasts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for 2 years because on the 1</a:t>
            </a:r>
            <a:r>
              <a:rPr lang="en-US" sz="2400" baseline="30000" dirty="0">
                <a:latin typeface="+mj-lt"/>
              </a:rPr>
              <a:t>st</a:t>
            </a:r>
            <a:r>
              <a:rPr lang="en-US" sz="2400" dirty="0">
                <a:latin typeface="+mj-lt"/>
              </a:rPr>
              <a:t> September 1993, </a:t>
            </a:r>
            <a:r>
              <a:rPr lang="en-US" sz="2400" dirty="0" smtClean="0">
                <a:latin typeface="+mj-lt"/>
              </a:rPr>
              <a:t>3 </a:t>
            </a:r>
            <a:r>
              <a:rPr lang="en-US" sz="2400" dirty="0">
                <a:latin typeface="+mj-lt"/>
              </a:rPr>
              <a:t>high school classes are established. It </a:t>
            </a:r>
            <a:r>
              <a:rPr lang="ro-RO" sz="2400" dirty="0" err="1" smtClean="0">
                <a:latin typeface="+mj-lt"/>
              </a:rPr>
              <a:t>i</a:t>
            </a:r>
            <a:r>
              <a:rPr lang="en-US" sz="2400" dirty="0" smtClean="0">
                <a:latin typeface="+mj-lt"/>
              </a:rPr>
              <a:t>s </a:t>
            </a:r>
            <a:r>
              <a:rPr lang="en-US" sz="2400" dirty="0">
                <a:latin typeface="+mj-lt"/>
              </a:rPr>
              <a:t>the birth certificate of the </a:t>
            </a:r>
            <a:r>
              <a:rPr lang="en-US" sz="2400" dirty="0" smtClean="0">
                <a:latin typeface="+mj-lt"/>
              </a:rPr>
              <a:t>“</a:t>
            </a:r>
            <a:r>
              <a:rPr lang="ro-RO" sz="2400" dirty="0" smtClean="0">
                <a:latin typeface="+mj-lt"/>
              </a:rPr>
              <a:t>I</a:t>
            </a:r>
            <a:r>
              <a:rPr lang="en-US" sz="2400" dirty="0" err="1" smtClean="0">
                <a:latin typeface="+mj-lt"/>
              </a:rPr>
              <a:t>ndustrial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School Group</a:t>
            </a:r>
            <a:r>
              <a:rPr lang="en-US" sz="2400" dirty="0" smtClean="0">
                <a:latin typeface="+mj-lt"/>
              </a:rPr>
              <a:t>”.</a:t>
            </a:r>
            <a:endParaRPr lang="en-GB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41" y="4164864"/>
            <a:ext cx="2769078" cy="20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07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211" y="2200365"/>
            <a:ext cx="7867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400" b="1" i="1" dirty="0">
                <a:latin typeface="+mj-lt"/>
              </a:rPr>
              <a:t>Elena </a:t>
            </a:r>
            <a:r>
              <a:rPr lang="en-US" sz="2400" b="1" i="1" dirty="0" err="1">
                <a:latin typeface="+mj-lt"/>
              </a:rPr>
              <a:t>Caragiani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was the first woman aviator of Romania and she was born in </a:t>
            </a:r>
            <a:r>
              <a:rPr lang="en-US" sz="2400" dirty="0" err="1">
                <a:latin typeface="+mj-lt"/>
              </a:rPr>
              <a:t>Tecuci</a:t>
            </a:r>
            <a:r>
              <a:rPr lang="en-US" sz="2400" dirty="0">
                <a:latin typeface="+mj-lt"/>
              </a:rPr>
              <a:t>. She dared to apply for a pilot’s patent in a century in which this right belonged almost exclusively to men. She was the world’s first journalist who wrote reports from the plane.</a:t>
            </a:r>
            <a:endParaRPr lang="en-GB" sz="2400" dirty="0">
              <a:effectLst/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851" y="445198"/>
            <a:ext cx="2962315" cy="4006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6211" y="672232"/>
            <a:ext cx="81916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400" dirty="0">
                <a:latin typeface="+mj-lt"/>
              </a:rPr>
              <a:t>From the 1</a:t>
            </a:r>
            <a:r>
              <a:rPr lang="en-US" sz="2400" baseline="30000" dirty="0">
                <a:latin typeface="+mj-lt"/>
              </a:rPr>
              <a:t>st</a:t>
            </a:r>
            <a:r>
              <a:rPr lang="en-US" sz="2400" dirty="0">
                <a:latin typeface="+mj-lt"/>
              </a:rPr>
              <a:t> of September 2012 the name of the school changes from the “Industrial School Group” to </a:t>
            </a:r>
            <a:r>
              <a:rPr lang="en-US" sz="2400" dirty="0" smtClean="0">
                <a:latin typeface="+mj-lt"/>
              </a:rPr>
              <a:t>“</a:t>
            </a:r>
            <a:r>
              <a:rPr lang="en-US" sz="2400" dirty="0">
                <a:latin typeface="+mj-lt"/>
              </a:rPr>
              <a:t>Elena </a:t>
            </a:r>
            <a:r>
              <a:rPr lang="en-US" sz="2400" dirty="0" err="1">
                <a:latin typeface="+mj-lt"/>
              </a:rPr>
              <a:t>Caragiani</a:t>
            </a:r>
            <a:r>
              <a:rPr lang="en-US" sz="2400" dirty="0">
                <a:latin typeface="+mj-lt"/>
              </a:rPr>
              <a:t>” </a:t>
            </a:r>
            <a:r>
              <a:rPr lang="en-US" sz="2400" dirty="0"/>
              <a:t>Technological High </a:t>
            </a:r>
            <a:r>
              <a:rPr lang="en-US" sz="2400" dirty="0" smtClean="0"/>
              <a:t>School</a:t>
            </a:r>
            <a:r>
              <a:rPr lang="en-US" sz="2400" dirty="0" smtClean="0">
                <a:latin typeface="+mj-lt"/>
              </a:rPr>
              <a:t>.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66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969" y="1787150"/>
            <a:ext cx="993763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b="1" dirty="0" smtClean="0">
                <a:latin typeface="Segoe Script" panose="020B0504020000000003" pitchFamily="34" charset="0"/>
              </a:rPr>
              <a:t>        </a:t>
            </a:r>
            <a:r>
              <a:rPr lang="en-US" sz="2400" dirty="0" smtClean="0">
                <a:latin typeface="+mj-lt"/>
              </a:rPr>
              <a:t>For </a:t>
            </a:r>
            <a:r>
              <a:rPr lang="en-US" sz="2400" dirty="0">
                <a:latin typeface="+mj-lt"/>
              </a:rPr>
              <a:t>28 years since its establishment, the name of the school </a:t>
            </a:r>
            <a:r>
              <a:rPr lang="ro-RO" sz="2400" dirty="0" smtClean="0">
                <a:latin typeface="+mj-lt"/>
              </a:rPr>
              <a:t>h</a:t>
            </a:r>
            <a:r>
              <a:rPr lang="en-US" sz="2400" dirty="0" smtClean="0">
                <a:latin typeface="+mj-lt"/>
              </a:rPr>
              <a:t>as </a:t>
            </a:r>
            <a:r>
              <a:rPr lang="en-US" sz="2400" dirty="0">
                <a:latin typeface="+mj-lt"/>
              </a:rPr>
              <a:t>been mentioned numerous times at local, </a:t>
            </a:r>
            <a:r>
              <a:rPr lang="en-US" sz="2400" dirty="0" smtClean="0">
                <a:latin typeface="+mj-lt"/>
              </a:rPr>
              <a:t>county</a:t>
            </a:r>
            <a:r>
              <a:rPr lang="en-US" sz="2400" dirty="0">
                <a:latin typeface="+mj-lt"/>
              </a:rPr>
              <a:t>, national and international level</a:t>
            </a:r>
            <a:r>
              <a:rPr lang="en-US" sz="2400" dirty="0" smtClean="0">
                <a:latin typeface="+mj-lt"/>
              </a:rPr>
              <a:t>.</a:t>
            </a:r>
            <a:endParaRPr lang="ro-RO" sz="2400" dirty="0" smtClean="0">
              <a:latin typeface="+mj-lt"/>
            </a:endParaRPr>
          </a:p>
          <a:p>
            <a:pPr algn="just"/>
            <a:r>
              <a:rPr lang="ro-RO" sz="2400" dirty="0" smtClean="0">
                <a:latin typeface="+mj-lt"/>
              </a:rPr>
              <a:t>       </a:t>
            </a:r>
            <a:r>
              <a:rPr lang="en-GB" sz="2400" dirty="0" smtClean="0">
                <a:latin typeface="+mj-lt"/>
              </a:rPr>
              <a:t>Our </a:t>
            </a:r>
            <a:r>
              <a:rPr lang="en-GB" sz="2400" dirty="0">
                <a:latin typeface="+mj-lt"/>
              </a:rPr>
              <a:t>school has developed partnerships with NGOs, high </a:t>
            </a:r>
            <a:r>
              <a:rPr lang="en-GB" sz="2400" dirty="0" smtClean="0">
                <a:latin typeface="+mj-lt"/>
              </a:rPr>
              <a:t>school</a:t>
            </a:r>
            <a:r>
              <a:rPr lang="ro-RO" sz="2400" dirty="0" smtClean="0">
                <a:latin typeface="+mj-lt"/>
              </a:rPr>
              <a:t>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>
                <a:latin typeface="+mj-lt"/>
              </a:rPr>
              <a:t>or university institutions, adult schools </a:t>
            </a:r>
            <a:r>
              <a:rPr lang="en-GB" sz="2400" dirty="0" smtClean="0">
                <a:latin typeface="+mj-lt"/>
              </a:rPr>
              <a:t>f</a:t>
            </a:r>
            <a:r>
              <a:rPr lang="ro-RO" sz="2400" dirty="0" smtClean="0">
                <a:latin typeface="+mj-lt"/>
              </a:rPr>
              <a:t>rom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>
                <a:latin typeface="+mj-lt"/>
              </a:rPr>
              <a:t>Italy, Bulgaria, Turkey, Portugal, Poland, </a:t>
            </a:r>
            <a:r>
              <a:rPr lang="en-GB" sz="2400" dirty="0" smtClean="0">
                <a:latin typeface="+mj-lt"/>
              </a:rPr>
              <a:t>Lithuania</a:t>
            </a:r>
            <a:r>
              <a:rPr lang="ro-RO" sz="2400" dirty="0" smtClean="0">
                <a:latin typeface="+mj-lt"/>
              </a:rPr>
              <a:t> and </a:t>
            </a:r>
            <a:r>
              <a:rPr lang="en-GB" sz="2400" dirty="0" smtClean="0">
                <a:latin typeface="+mj-lt"/>
              </a:rPr>
              <a:t>Great </a:t>
            </a:r>
            <a:r>
              <a:rPr lang="en-GB" sz="2400" dirty="0">
                <a:latin typeface="+mj-lt"/>
              </a:rPr>
              <a:t>Britain.</a:t>
            </a:r>
          </a:p>
          <a:p>
            <a:endParaRPr lang="en-GB" b="1" dirty="0">
              <a:effectLst/>
              <a:latin typeface="Segoe Script" panose="020B05040200000000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33" y="3899621"/>
            <a:ext cx="2173856" cy="2099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337" y="3573132"/>
            <a:ext cx="1696785" cy="2425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7321" y="-270518"/>
            <a:ext cx="1699556" cy="2415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9" y="3684066"/>
            <a:ext cx="1628710" cy="23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9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584" y="133435"/>
            <a:ext cx="109469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dirty="0"/>
              <a:t>     </a:t>
            </a:r>
            <a:r>
              <a:rPr lang="ro-RO" sz="2400" dirty="0"/>
              <a:t>Our students </a:t>
            </a:r>
            <a:r>
              <a:rPr lang="ro-RO" sz="2400" dirty="0" smtClean="0"/>
              <a:t>learn and practise their qualifications in 15 classrooms, 6 laboratories, (for ICT, mechanical, textile, commerce, physics, tourism), and the workshops of the school (mechanics, textile, electromechanical).</a:t>
            </a:r>
          </a:p>
          <a:p>
            <a:pPr algn="just"/>
            <a:r>
              <a:rPr lang="ro-RO" sz="2400" dirty="0" smtClean="0"/>
              <a:t>     </a:t>
            </a:r>
            <a:r>
              <a:rPr lang="en-US" sz="2400" dirty="0" smtClean="0"/>
              <a:t>Besides </a:t>
            </a:r>
            <a:r>
              <a:rPr lang="en-US" sz="2400" dirty="0"/>
              <a:t>laboratories, </a:t>
            </a:r>
            <a:r>
              <a:rPr lang="en-GB" sz="2400" dirty="0"/>
              <a:t>the workshops of the </a:t>
            </a:r>
            <a:r>
              <a:rPr lang="en-GB" sz="2400" dirty="0" smtClean="0"/>
              <a:t>school</a:t>
            </a:r>
            <a:r>
              <a:rPr lang="ro-RO" sz="2400" dirty="0" smtClean="0"/>
              <a:t> </a:t>
            </a:r>
            <a:r>
              <a:rPr lang="en-US" sz="2400" dirty="0" smtClean="0"/>
              <a:t>and </a:t>
            </a:r>
            <a:r>
              <a:rPr lang="en-US" sz="2400" dirty="0"/>
              <a:t>medical offices, the High School also enjoys the existence </a:t>
            </a:r>
            <a:r>
              <a:rPr lang="en-US" sz="2400" dirty="0" smtClean="0"/>
              <a:t>the </a:t>
            </a:r>
            <a:r>
              <a:rPr lang="ro-RO" sz="2400" dirty="0" smtClean="0"/>
              <a:t>s</a:t>
            </a:r>
            <a:r>
              <a:rPr lang="en-US" sz="2400" dirty="0" err="1" smtClean="0"/>
              <a:t>chool’s</a:t>
            </a:r>
            <a:r>
              <a:rPr lang="en-US" sz="2400" dirty="0" smtClean="0"/>
              <a:t> </a:t>
            </a:r>
            <a:r>
              <a:rPr lang="en-US" sz="2400" dirty="0"/>
              <a:t>library.</a:t>
            </a:r>
            <a:endParaRPr lang="en-GB" sz="2400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91" y="4196555"/>
            <a:ext cx="3347111" cy="1809156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763549" y="4196555"/>
            <a:ext cx="3339860" cy="1808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756" y="4180594"/>
            <a:ext cx="1796421" cy="1824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958" y="4168201"/>
            <a:ext cx="1570821" cy="1836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808" y="2165984"/>
            <a:ext cx="2701763" cy="1920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664" y="2117531"/>
            <a:ext cx="2640690" cy="189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23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9343" y="753251"/>
            <a:ext cx="102568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o-RO" dirty="0"/>
              <a:t>In the school year </a:t>
            </a:r>
            <a:r>
              <a:rPr lang="ro-RO" dirty="0" smtClean="0"/>
              <a:t>2020-2021, </a:t>
            </a:r>
            <a:r>
              <a:rPr lang="ro-RO" dirty="0"/>
              <a:t>at „Elena Caragiani” Technological High School, </a:t>
            </a:r>
            <a:r>
              <a:rPr lang="ro-RO" dirty="0" smtClean="0"/>
              <a:t>867 </a:t>
            </a:r>
            <a:r>
              <a:rPr lang="ro-RO" dirty="0"/>
              <a:t>students are enrolled </a:t>
            </a:r>
            <a:r>
              <a:rPr lang="ro-RO" dirty="0" smtClean="0"/>
              <a:t>and there are 64 teachers. </a:t>
            </a:r>
            <a:r>
              <a:rPr lang="ro-RO" dirty="0"/>
              <a:t>Students can attend high school or vocational education courses</a:t>
            </a:r>
            <a:r>
              <a:rPr lang="ro-RO" dirty="0" smtClean="0"/>
              <a:t>.</a:t>
            </a:r>
          </a:p>
          <a:p>
            <a:pPr indent="457200"/>
            <a:endParaRPr lang="en-GB" dirty="0"/>
          </a:p>
          <a:p>
            <a:r>
              <a:rPr lang="ro-RO" dirty="0"/>
              <a:t>High school education is organized on the following profiles:</a:t>
            </a:r>
            <a:endParaRPr lang="en-GB" dirty="0"/>
          </a:p>
          <a:p>
            <a:r>
              <a:rPr lang="ro-RO" dirty="0"/>
              <a:t>1. Technical, with </a:t>
            </a:r>
            <a:r>
              <a:rPr lang="ro-RO" dirty="0" smtClean="0"/>
              <a:t>the following qualifications</a:t>
            </a:r>
            <a:r>
              <a:rPr lang="ro-RO" dirty="0"/>
              <a:t>:</a:t>
            </a:r>
            <a:endParaRPr lang="en-GB" dirty="0"/>
          </a:p>
          <a:p>
            <a:r>
              <a:rPr lang="ro-RO" dirty="0"/>
              <a:t>- Mechanical field: Maintenance and </a:t>
            </a:r>
            <a:r>
              <a:rPr lang="ro-RO" dirty="0" smtClean="0"/>
              <a:t>mechanical technician in maintenance and repairing, </a:t>
            </a:r>
            <a:r>
              <a:rPr lang="ro-RO" dirty="0"/>
              <a:t>Electromechanical technician.</a:t>
            </a:r>
            <a:endParaRPr lang="en-GB" dirty="0"/>
          </a:p>
          <a:p>
            <a:r>
              <a:rPr lang="ro-RO" dirty="0" smtClean="0"/>
              <a:t>- Textile </a:t>
            </a:r>
            <a:r>
              <a:rPr lang="ro-RO" dirty="0"/>
              <a:t>and leather domain: </a:t>
            </a:r>
            <a:r>
              <a:rPr lang="ro-RO" dirty="0" smtClean="0"/>
              <a:t>Clothes </a:t>
            </a:r>
            <a:r>
              <a:rPr lang="ro-RO" dirty="0"/>
              <a:t>designer</a:t>
            </a:r>
            <a:r>
              <a:rPr lang="ro-RO" dirty="0" smtClean="0"/>
              <a:t>,</a:t>
            </a:r>
          </a:p>
          <a:p>
            <a:r>
              <a:rPr lang="ro-RO" dirty="0" smtClean="0"/>
              <a:t>- </a:t>
            </a:r>
            <a:r>
              <a:rPr lang="ro-RO" dirty="0"/>
              <a:t>Electrical field: </a:t>
            </a:r>
            <a:r>
              <a:rPr lang="ro-RO" dirty="0" smtClean="0"/>
              <a:t> </a:t>
            </a:r>
            <a:r>
              <a:rPr lang="ro-RO" dirty="0"/>
              <a:t>Technician in electrical installations, Electrotechnist technician</a:t>
            </a:r>
            <a:endParaRPr lang="en-GB" dirty="0"/>
          </a:p>
          <a:p>
            <a:r>
              <a:rPr lang="ro-RO" dirty="0"/>
              <a:t>2. Domain of services: Tourism technician.</a:t>
            </a:r>
            <a:endParaRPr lang="en-GB" dirty="0"/>
          </a:p>
          <a:p>
            <a:r>
              <a:rPr lang="ro-RO" dirty="0"/>
              <a:t>3. Domain of commerce: Technician in acquisition and contracting.</a:t>
            </a:r>
            <a:endParaRPr lang="en-GB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449" y="3400478"/>
            <a:ext cx="1515169" cy="2451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295" y="3400478"/>
            <a:ext cx="1502527" cy="2484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42" y="4103147"/>
            <a:ext cx="2761994" cy="1805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637" y="3376218"/>
            <a:ext cx="1956658" cy="279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570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7849" y="608510"/>
            <a:ext cx="8160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Vocational education courses is organized on the following profiles:</a:t>
            </a:r>
          </a:p>
          <a:p>
            <a:r>
              <a:rPr lang="ro-RO" dirty="0" smtClean="0"/>
              <a:t>1</a:t>
            </a:r>
            <a:r>
              <a:rPr lang="en-GB" dirty="0" smtClean="0"/>
              <a:t>.</a:t>
            </a:r>
            <a:r>
              <a:rPr lang="en-GB" dirty="0"/>
              <a:t>	Technical, with </a:t>
            </a:r>
            <a:r>
              <a:rPr lang="ro-RO" dirty="0" smtClean="0"/>
              <a:t>the following </a:t>
            </a:r>
            <a:r>
              <a:rPr lang="en-GB" dirty="0" smtClean="0"/>
              <a:t>qualifications</a:t>
            </a:r>
            <a:r>
              <a:rPr lang="en-GB" dirty="0"/>
              <a:t>: </a:t>
            </a:r>
          </a:p>
          <a:p>
            <a:r>
              <a:rPr lang="ro-RO" dirty="0" smtClean="0"/>
              <a:t>            </a:t>
            </a:r>
            <a:r>
              <a:rPr lang="en-GB" dirty="0" smtClean="0"/>
              <a:t>- </a:t>
            </a:r>
            <a:r>
              <a:rPr lang="en-GB" dirty="0"/>
              <a:t>Mechanical field: </a:t>
            </a:r>
            <a:r>
              <a:rPr lang="ro-RO" dirty="0" smtClean="0"/>
              <a:t> </a:t>
            </a:r>
            <a:r>
              <a:rPr lang="en-GB" dirty="0" smtClean="0"/>
              <a:t>Auto </a:t>
            </a:r>
            <a:r>
              <a:rPr lang="en-GB" dirty="0"/>
              <a:t>mechanic, Tinsmith auto painter, Operator on machines with numerical control, Welder</a:t>
            </a:r>
          </a:p>
          <a:p>
            <a:r>
              <a:rPr lang="en-GB" dirty="0"/>
              <a:t>             </a:t>
            </a:r>
            <a:r>
              <a:rPr lang="en-GB" dirty="0" smtClean="0"/>
              <a:t>- </a:t>
            </a:r>
            <a:r>
              <a:rPr lang="en-GB" dirty="0"/>
              <a:t>Textile and leather domain: Manufacture of textile products</a:t>
            </a:r>
          </a:p>
          <a:p>
            <a:r>
              <a:rPr lang="en-GB" dirty="0"/>
              <a:t>             </a:t>
            </a:r>
            <a:r>
              <a:rPr lang="en-GB" dirty="0" smtClean="0"/>
              <a:t>- </a:t>
            </a:r>
            <a:r>
              <a:rPr lang="en-GB" dirty="0"/>
              <a:t>Electrical field: Low voltage electrician, Electrician builder </a:t>
            </a:r>
          </a:p>
          <a:p>
            <a:r>
              <a:rPr lang="en-GB" dirty="0"/>
              <a:t>2. Domain of services: Hotel worker</a:t>
            </a:r>
          </a:p>
          <a:p>
            <a:r>
              <a:rPr lang="en-GB" dirty="0"/>
              <a:t>3. Domain of commerce: Seller trader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608" y="2916834"/>
            <a:ext cx="3511097" cy="3431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399" y="453907"/>
            <a:ext cx="2643086" cy="1978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149" y="3530299"/>
            <a:ext cx="2588681" cy="2282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53" y="3530300"/>
            <a:ext cx="1713330" cy="2282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9008438" y="3716359"/>
            <a:ext cx="2872021" cy="1910006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2117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1494790"/>
            <a:ext cx="5943600" cy="3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839528" y="2355011"/>
            <a:ext cx="6822057" cy="407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10236</TotalTime>
  <Words>460</Words>
  <Application>Microsoft Office PowerPoint</Application>
  <PresentationFormat>Panorámica</PresentationFormat>
  <Paragraphs>26</Paragraphs>
  <Slides>15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Calibri</vt:lpstr>
      <vt:lpstr>Gill Sans MT</vt:lpstr>
      <vt:lpstr>Segoe Script</vt:lpstr>
      <vt:lpstr>Times New Roman</vt:lpstr>
      <vt:lpstr>Gallery</vt:lpstr>
      <vt:lpstr>Document</vt:lpstr>
      <vt:lpstr>LICEUL TEHNOLOGIC ”ELENA CARAGIANI”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LICEUL TEHNOLOGIC ”ELENA CARAGIANI”</dc:title>
  <dc:creator>A1</dc:creator>
  <cp:lastModifiedBy>CARMEN</cp:lastModifiedBy>
  <cp:revision>25</cp:revision>
  <dcterms:created xsi:type="dcterms:W3CDTF">2021-05-31T07:43:38Z</dcterms:created>
  <dcterms:modified xsi:type="dcterms:W3CDTF">2021-06-17T11:27:15Z</dcterms:modified>
</cp:coreProperties>
</file>