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71" r:id="rId2"/>
    <p:sldId id="256" r:id="rId3"/>
    <p:sldId id="258" r:id="rId4"/>
    <p:sldId id="260" r:id="rId5"/>
    <p:sldId id="261" r:id="rId6"/>
    <p:sldId id="262" r:id="rId7"/>
    <p:sldId id="263" r:id="rId8"/>
    <p:sldId id="264" r:id="rId9"/>
    <p:sldId id="265" r:id="rId10"/>
    <p:sldId id="266" r:id="rId11"/>
    <p:sldId id="267" r:id="rId12"/>
    <p:sldId id="268" r:id="rId13"/>
    <p:sldId id="269" r:id="rId14"/>
    <p:sldId id="270" r:id="rId15"/>
    <p:sldId id="276" r:id="rId16"/>
    <p:sldId id="272" r:id="rId17"/>
    <p:sldId id="275" r:id="rId18"/>
    <p:sldId id="274" r:id="rId19"/>
    <p:sldId id="273" r:id="rId20"/>
    <p:sldId id="278"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62" autoAdjust="0"/>
  </p:normalViewPr>
  <p:slideViewPr>
    <p:cSldViewPr>
      <p:cViewPr varScale="1">
        <p:scale>
          <a:sx n="69" d="100"/>
          <a:sy n="69" d="100"/>
        </p:scale>
        <p:origin x="-141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5F446-381C-49B0-A1E1-9F0A4BF3EF5A}" type="datetimeFigureOut">
              <a:rPr lang="tr-TR" smtClean="0"/>
              <a:pPr/>
              <a:t>29.07.2021</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9B947E-27C7-4233-8911-1204AE0B3473}" type="slidenum">
              <a:rPr lang="tr-TR" smtClean="0"/>
              <a:pPr/>
              <a:t>‹#›</a:t>
            </a:fld>
            <a:endParaRPr lang="tr-TR"/>
          </a:p>
        </p:txBody>
      </p:sp>
    </p:spTree>
    <p:extLst>
      <p:ext uri="{BB962C8B-B14F-4D97-AF65-F5344CB8AC3E}">
        <p14:creationId xmlns="" xmlns:p14="http://schemas.microsoft.com/office/powerpoint/2010/main" val="2350110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99B947E-27C7-4233-8911-1204AE0B3473}" type="slidenum">
              <a:rPr lang="tr-TR" smtClean="0"/>
              <a:pPr/>
              <a:t>1</a:t>
            </a:fld>
            <a:endParaRPr lang="tr-TR"/>
          </a:p>
        </p:txBody>
      </p:sp>
    </p:spTree>
    <p:extLst>
      <p:ext uri="{BB962C8B-B14F-4D97-AF65-F5344CB8AC3E}">
        <p14:creationId xmlns="" xmlns:p14="http://schemas.microsoft.com/office/powerpoint/2010/main" val="786197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A23720DD-5B6D-40BF-8493-A6B52D484E6B}" type="datetimeFigureOut">
              <a:rPr lang="tr-TR" smtClean="0"/>
              <a:pPr/>
              <a:t>29.07.2021</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F302176B-0E47-46AC-8F43-DAB4B8A37D0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pPr/>
              <a:t>29.07.2021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pPr/>
              <a:t>29.07.2021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pPr/>
              <a:t>29.07.2021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pPr/>
              <a:t>29.07.2021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pPr/>
              <a:t>29.07.2021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A23720DD-5B6D-40BF-8493-A6B52D484E6B}" type="datetimeFigureOut">
              <a:rPr lang="tr-TR" smtClean="0"/>
              <a:pPr/>
              <a:t>29.07.2021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A23720DD-5B6D-40BF-8493-A6B52D484E6B}" type="datetimeFigureOut">
              <a:rPr lang="tr-TR" smtClean="0"/>
              <a:pPr/>
              <a:t>29.07.2021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pPr/>
              <a:t>29.07.2021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pPr/>
              <a:t>29.07.2021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pPr/>
              <a:t>29.07.2021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F302176B-0E47-46AC-8F43-DAB4B8A37D06}"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3720DD-5B6D-40BF-8493-A6B52D484E6B}" type="datetimeFigureOut">
              <a:rPr lang="tr-TR" smtClean="0"/>
              <a:pPr/>
              <a:t>29.07.2021</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02176B-0E47-46AC-8F43-DAB4B8A37D06}"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r>
              <a:rPr lang="en-US" b="1" dirty="0"/>
              <a:t>EARLY SCHOOL LEAVING IN TURKEY </a:t>
            </a:r>
            <a:endParaRPr lang="tr-TR" dirty="0"/>
          </a:p>
        </p:txBody>
      </p:sp>
      <p:sp>
        <p:nvSpPr>
          <p:cNvPr id="3" name="İçerik Yer Tutucusu 2"/>
          <p:cNvSpPr>
            <a:spLocks noGrp="1"/>
          </p:cNvSpPr>
          <p:nvPr>
            <p:ph idx="1"/>
          </p:nvPr>
        </p:nvSpPr>
        <p:spPr/>
        <p:txBody>
          <a:bodyPr/>
          <a:lstStyle/>
          <a:p>
            <a:endParaRPr lang="tr-TR" dirty="0" smtClean="0"/>
          </a:p>
          <a:p>
            <a:endParaRPr lang="tr-TR" dirty="0"/>
          </a:p>
          <a:p>
            <a:r>
              <a:rPr lang="en-US" dirty="0" err="1" smtClean="0"/>
              <a:t>Th</a:t>
            </a:r>
            <a:r>
              <a:rPr lang="tr-TR" dirty="0" smtClean="0"/>
              <a:t>ere </a:t>
            </a:r>
            <a:r>
              <a:rPr lang="tr-TR" dirty="0" err="1" smtClean="0"/>
              <a:t>are</a:t>
            </a:r>
            <a:r>
              <a:rPr lang="tr-TR" dirty="0" smtClean="0"/>
              <a:t> </a:t>
            </a:r>
            <a:r>
              <a:rPr lang="tr-TR" dirty="0" err="1" smtClean="0"/>
              <a:t>some</a:t>
            </a:r>
            <a:r>
              <a:rPr lang="en-US" dirty="0" smtClean="0"/>
              <a:t> report</a:t>
            </a:r>
            <a:r>
              <a:rPr lang="tr-TR" dirty="0" smtClean="0"/>
              <a:t>s</a:t>
            </a:r>
            <a:r>
              <a:rPr lang="en-US" dirty="0" smtClean="0"/>
              <a:t> </a:t>
            </a:r>
            <a:r>
              <a:rPr lang="en-US" dirty="0"/>
              <a:t>to examine the causes and consequences, and possible remedies for, Early School Leaving (ESL) </a:t>
            </a:r>
            <a:r>
              <a:rPr lang="en-US" dirty="0" smtClean="0"/>
              <a:t>in</a:t>
            </a:r>
            <a:r>
              <a:rPr lang="tr-TR" dirty="0" smtClean="0"/>
              <a:t> </a:t>
            </a:r>
            <a:r>
              <a:rPr lang="tr-TR" dirty="0" err="1" smtClean="0"/>
              <a:t>Turkey</a:t>
            </a:r>
            <a:r>
              <a:rPr lang="tr-TR" dirty="0" smtClean="0"/>
              <a:t>.</a:t>
            </a:r>
            <a:endParaRPr lang="tr-TR" dirty="0"/>
          </a:p>
        </p:txBody>
      </p:sp>
    </p:spTree>
    <p:extLst>
      <p:ext uri="{BB962C8B-B14F-4D97-AF65-F5344CB8AC3E}">
        <p14:creationId xmlns="" xmlns:p14="http://schemas.microsoft.com/office/powerpoint/2010/main" val="28435245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a:p>
            <a:r>
              <a:rPr lang="en-US" dirty="0"/>
              <a:t>Coming from rural areas affects education in terms of both economic and cultural opportunities. </a:t>
            </a:r>
            <a:endParaRPr lang="tr-TR" dirty="0" smtClean="0"/>
          </a:p>
          <a:p>
            <a:r>
              <a:rPr lang="en-US" dirty="0" smtClean="0"/>
              <a:t>It </a:t>
            </a:r>
            <a:r>
              <a:rPr lang="en-US" dirty="0"/>
              <a:t>has been proved that educational opportunities and expectations for children in rural areas are lower than those of living in other areas.</a:t>
            </a:r>
            <a:endParaRPr lang="tr-TR" dirty="0"/>
          </a:p>
        </p:txBody>
      </p:sp>
    </p:spTree>
    <p:extLst>
      <p:ext uri="{BB962C8B-B14F-4D97-AF65-F5344CB8AC3E}">
        <p14:creationId xmlns="" xmlns:p14="http://schemas.microsoft.com/office/powerpoint/2010/main" val="24165205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b="1" dirty="0"/>
              <a:t>TEACHER RELATIONSHIP</a:t>
            </a:r>
            <a:endParaRPr lang="tr-TR" dirty="0"/>
          </a:p>
        </p:txBody>
      </p:sp>
      <p:sp>
        <p:nvSpPr>
          <p:cNvPr id="3" name="İçerik Yer Tutucusu 2"/>
          <p:cNvSpPr>
            <a:spLocks noGrp="1"/>
          </p:cNvSpPr>
          <p:nvPr>
            <p:ph idx="1"/>
          </p:nvPr>
        </p:nvSpPr>
        <p:spPr/>
        <p:txBody>
          <a:bodyPr>
            <a:normAutofit/>
          </a:bodyPr>
          <a:lstStyle/>
          <a:p>
            <a:endParaRPr lang="tr-TR" dirty="0"/>
          </a:p>
          <a:p>
            <a:r>
              <a:rPr lang="en-US" dirty="0" smtClean="0"/>
              <a:t>According </a:t>
            </a:r>
            <a:r>
              <a:rPr lang="en-US" dirty="0"/>
              <a:t>to the findings of this research , teacher support has more effect on middle school students compared to high school students</a:t>
            </a:r>
            <a:r>
              <a:rPr lang="en-US" dirty="0" smtClean="0"/>
              <a:t>.</a:t>
            </a:r>
            <a:r>
              <a:rPr lang="tr-TR" dirty="0" smtClean="0"/>
              <a:t> </a:t>
            </a:r>
            <a:endParaRPr lang="tr-TR" dirty="0" smtClean="0"/>
          </a:p>
          <a:p>
            <a:r>
              <a:rPr lang="en-US" dirty="0" smtClean="0"/>
              <a:t>Because </a:t>
            </a:r>
            <a:r>
              <a:rPr lang="en-US" dirty="0"/>
              <a:t>high school students rely more on the support of group friends</a:t>
            </a:r>
            <a:r>
              <a:rPr lang="en-US" dirty="0" smtClean="0"/>
              <a:t>.</a:t>
            </a:r>
            <a:r>
              <a:rPr lang="tr-TR" dirty="0" smtClean="0"/>
              <a:t> </a:t>
            </a:r>
            <a:endParaRPr lang="tr-TR" dirty="0" smtClean="0"/>
          </a:p>
          <a:p>
            <a:r>
              <a:rPr lang="en-US" dirty="0" smtClean="0"/>
              <a:t>Since </a:t>
            </a:r>
            <a:r>
              <a:rPr lang="en-US" dirty="0"/>
              <a:t>secondary students are in the adolescence period, the teachers are more likely to become a role model and have an effect on their personality.</a:t>
            </a:r>
            <a:endParaRPr lang="tr-TR" dirty="0"/>
          </a:p>
        </p:txBody>
      </p:sp>
    </p:spTree>
    <p:extLst>
      <p:ext uri="{BB962C8B-B14F-4D97-AF65-F5344CB8AC3E}">
        <p14:creationId xmlns="" xmlns:p14="http://schemas.microsoft.com/office/powerpoint/2010/main" val="13936480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en-US" b="1" dirty="0"/>
              <a:t>FRIEND-ENVIRONMENT RELATIONSHIP</a:t>
            </a:r>
            <a:endParaRPr lang="tr-TR" dirty="0"/>
          </a:p>
        </p:txBody>
      </p:sp>
      <p:sp>
        <p:nvSpPr>
          <p:cNvPr id="3" name="İçerik Yer Tutucusu 2"/>
          <p:cNvSpPr>
            <a:spLocks noGrp="1"/>
          </p:cNvSpPr>
          <p:nvPr>
            <p:ph idx="1"/>
          </p:nvPr>
        </p:nvSpPr>
        <p:spPr/>
        <p:txBody>
          <a:bodyPr>
            <a:normAutofit/>
          </a:bodyPr>
          <a:lstStyle/>
          <a:p>
            <a:endParaRPr lang="tr-TR" dirty="0"/>
          </a:p>
          <a:p>
            <a:r>
              <a:rPr lang="en-US" dirty="0" smtClean="0"/>
              <a:t>Young </a:t>
            </a:r>
            <a:r>
              <a:rPr lang="en-US" dirty="0"/>
              <a:t>is affected by the actions or dropouts of close friends</a:t>
            </a:r>
            <a:r>
              <a:rPr lang="en-US" dirty="0" smtClean="0"/>
              <a:t>.</a:t>
            </a:r>
            <a:r>
              <a:rPr lang="tr-TR" dirty="0" smtClean="0"/>
              <a:t> </a:t>
            </a:r>
            <a:r>
              <a:rPr lang="en-US" dirty="0" smtClean="0"/>
              <a:t>As </a:t>
            </a:r>
            <a:r>
              <a:rPr lang="en-US" dirty="0"/>
              <a:t>a result of a survey on dropout, it has been revealed that students excluded and rejected by friends are more absent from school and less successful. </a:t>
            </a:r>
            <a:endParaRPr lang="tr-TR" dirty="0" smtClean="0"/>
          </a:p>
          <a:p>
            <a:r>
              <a:rPr lang="en-US" dirty="0" smtClean="0"/>
              <a:t>It’s </a:t>
            </a:r>
            <a:r>
              <a:rPr lang="en-US" dirty="0"/>
              <a:t>also revealed that those threatened and disturbed by other students do not attend school.</a:t>
            </a:r>
            <a:endParaRPr lang="tr-TR" dirty="0"/>
          </a:p>
        </p:txBody>
      </p:sp>
    </p:spTree>
    <p:extLst>
      <p:ext uri="{BB962C8B-B14F-4D97-AF65-F5344CB8AC3E}">
        <p14:creationId xmlns="" xmlns:p14="http://schemas.microsoft.com/office/powerpoint/2010/main" val="36871172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b="1" dirty="0"/>
              <a:t>SOLUTION SEEKING</a:t>
            </a:r>
            <a:endParaRPr lang="tr-TR" dirty="0"/>
          </a:p>
        </p:txBody>
      </p:sp>
      <p:sp>
        <p:nvSpPr>
          <p:cNvPr id="3" name="İçerik Yer Tutucusu 2"/>
          <p:cNvSpPr>
            <a:spLocks noGrp="1"/>
          </p:cNvSpPr>
          <p:nvPr>
            <p:ph idx="1"/>
          </p:nvPr>
        </p:nvSpPr>
        <p:spPr/>
        <p:txBody>
          <a:bodyPr>
            <a:normAutofit/>
          </a:bodyPr>
          <a:lstStyle/>
          <a:p>
            <a:endParaRPr lang="tr-TR" dirty="0"/>
          </a:p>
          <a:p>
            <a:pPr marL="0" indent="0">
              <a:buNone/>
            </a:pPr>
            <a:r>
              <a:rPr lang="tr-TR" dirty="0"/>
              <a:t> </a:t>
            </a:r>
            <a:r>
              <a:rPr lang="tr-TR" dirty="0" smtClean="0"/>
              <a:t>    </a:t>
            </a:r>
            <a:r>
              <a:rPr lang="en-US" dirty="0" smtClean="0"/>
              <a:t>In </a:t>
            </a:r>
            <a:r>
              <a:rPr lang="en-US" dirty="0"/>
              <a:t>accordance with all surveys, the following recommendations were made: </a:t>
            </a:r>
            <a:endParaRPr lang="tr-TR" dirty="0" smtClean="0"/>
          </a:p>
          <a:p>
            <a:r>
              <a:rPr lang="en-US" dirty="0" smtClean="0"/>
              <a:t>Providing </a:t>
            </a:r>
            <a:r>
              <a:rPr lang="en-US" dirty="0"/>
              <a:t>scholarships to high school students with low-income can be effective in reducing the tendency of dropping out of school. </a:t>
            </a:r>
            <a:endParaRPr lang="tr-TR" dirty="0" smtClean="0"/>
          </a:p>
          <a:p>
            <a:r>
              <a:rPr lang="en-US" dirty="0" smtClean="0"/>
              <a:t>Through </a:t>
            </a:r>
            <a:r>
              <a:rPr lang="en-US" dirty="0"/>
              <a:t>adult education programs , families can be informed so that they are able to be denied not to leave school.</a:t>
            </a:r>
            <a:endParaRPr lang="tr-TR" dirty="0"/>
          </a:p>
        </p:txBody>
      </p:sp>
    </p:spTree>
    <p:extLst>
      <p:ext uri="{BB962C8B-B14F-4D97-AF65-F5344CB8AC3E}">
        <p14:creationId xmlns="" xmlns:p14="http://schemas.microsoft.com/office/powerpoint/2010/main" val="18207594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endParaRPr lang="tr-TR" dirty="0"/>
          </a:p>
          <a:p>
            <a:r>
              <a:rPr lang="en-US" dirty="0" smtClean="0"/>
              <a:t>Generalizing </a:t>
            </a:r>
            <a:r>
              <a:rPr lang="en-US" dirty="0"/>
              <a:t>guidance services in schools will reduce the tendency of dropping out of school</a:t>
            </a:r>
            <a:r>
              <a:rPr lang="en-US" dirty="0" smtClean="0"/>
              <a:t>.</a:t>
            </a:r>
            <a:endParaRPr lang="tr-TR" dirty="0" smtClean="0"/>
          </a:p>
          <a:p>
            <a:r>
              <a:rPr lang="en-US" dirty="0" smtClean="0"/>
              <a:t>Programs </a:t>
            </a:r>
            <a:r>
              <a:rPr lang="en-US" dirty="0"/>
              <a:t>in academic achievement, attendance tracking applications</a:t>
            </a:r>
            <a:r>
              <a:rPr lang="en-US" dirty="0" smtClean="0"/>
              <a:t>,</a:t>
            </a:r>
            <a:r>
              <a:rPr lang="tr-TR" dirty="0" smtClean="0"/>
              <a:t> </a:t>
            </a:r>
            <a:r>
              <a:rPr lang="en-US" dirty="0" smtClean="0"/>
              <a:t>counselling </a:t>
            </a:r>
            <a:r>
              <a:rPr lang="en-US" dirty="0"/>
              <a:t>services</a:t>
            </a:r>
            <a:r>
              <a:rPr lang="en-US" dirty="0" smtClean="0"/>
              <a:t>,</a:t>
            </a:r>
            <a:r>
              <a:rPr lang="tr-TR" dirty="0" smtClean="0"/>
              <a:t> </a:t>
            </a:r>
            <a:r>
              <a:rPr lang="en-US" dirty="0" smtClean="0"/>
              <a:t>educational </a:t>
            </a:r>
            <a:r>
              <a:rPr lang="en-US" dirty="0"/>
              <a:t>after-school clubs</a:t>
            </a:r>
            <a:r>
              <a:rPr lang="en-US" dirty="0" smtClean="0"/>
              <a:t>,</a:t>
            </a:r>
            <a:r>
              <a:rPr lang="tr-TR" dirty="0" smtClean="0"/>
              <a:t> </a:t>
            </a:r>
            <a:r>
              <a:rPr lang="en-US" dirty="0" smtClean="0"/>
              <a:t>peer </a:t>
            </a:r>
            <a:r>
              <a:rPr lang="en-US" dirty="0"/>
              <a:t>instructive</a:t>
            </a:r>
            <a:r>
              <a:rPr lang="en-US" dirty="0" smtClean="0"/>
              <a:t>,</a:t>
            </a:r>
            <a:r>
              <a:rPr lang="tr-TR" dirty="0" smtClean="0"/>
              <a:t> </a:t>
            </a:r>
            <a:r>
              <a:rPr lang="en-US" dirty="0" smtClean="0"/>
              <a:t>assertiveness training</a:t>
            </a:r>
            <a:r>
              <a:rPr lang="tr-TR" dirty="0" smtClean="0"/>
              <a:t> </a:t>
            </a:r>
            <a:r>
              <a:rPr lang="en-US" dirty="0" smtClean="0"/>
              <a:t>,</a:t>
            </a:r>
            <a:r>
              <a:rPr lang="en-US" dirty="0"/>
              <a:t>prevention and intervention methods as alternative school programs can be used.</a:t>
            </a:r>
            <a:endParaRPr lang="tr-TR" dirty="0"/>
          </a:p>
        </p:txBody>
      </p:sp>
    </p:spTree>
    <p:extLst>
      <p:ext uri="{BB962C8B-B14F-4D97-AF65-F5344CB8AC3E}">
        <p14:creationId xmlns="" xmlns:p14="http://schemas.microsoft.com/office/powerpoint/2010/main" val="41882833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96752"/>
            <a:ext cx="8229600" cy="5127848"/>
          </a:xfrm>
        </p:spPr>
        <p:txBody>
          <a:bodyPr/>
          <a:lstStyle/>
          <a:p>
            <a:pPr marL="0" indent="0">
              <a:buNone/>
            </a:pPr>
            <a:endParaRPr lang="tr-TR" dirty="0" smtClean="0"/>
          </a:p>
          <a:p>
            <a:pPr marL="0" indent="0" algn="ctr">
              <a:buNone/>
            </a:pPr>
            <a:r>
              <a:rPr lang="tr-TR" sz="4800" b="1" dirty="0" err="1" smtClean="0"/>
              <a:t>Some</a:t>
            </a:r>
            <a:r>
              <a:rPr lang="tr-TR" sz="4800" b="1" dirty="0" smtClean="0"/>
              <a:t> </a:t>
            </a:r>
            <a:r>
              <a:rPr lang="tr-TR" sz="4800" b="1" dirty="0" err="1" smtClean="0"/>
              <a:t>projects</a:t>
            </a:r>
            <a:r>
              <a:rPr lang="tr-TR" sz="4800" b="1" dirty="0" smtClean="0"/>
              <a:t>, </a:t>
            </a:r>
          </a:p>
          <a:p>
            <a:pPr marL="0" indent="0" algn="ctr">
              <a:buNone/>
            </a:pPr>
            <a:r>
              <a:rPr lang="tr-TR" sz="4800" b="1" dirty="0" err="1" smtClean="0"/>
              <a:t>applied</a:t>
            </a:r>
            <a:r>
              <a:rPr lang="tr-TR" sz="4800" b="1" dirty="0" smtClean="0"/>
              <a:t> in </a:t>
            </a:r>
            <a:r>
              <a:rPr lang="tr-TR" sz="4800" b="1" dirty="0" err="1" smtClean="0"/>
              <a:t>Turkey</a:t>
            </a:r>
            <a:r>
              <a:rPr lang="tr-TR" sz="4800" b="1" dirty="0" smtClean="0"/>
              <a:t>,</a:t>
            </a:r>
          </a:p>
          <a:p>
            <a:pPr marL="0" indent="0" algn="ctr">
              <a:buNone/>
            </a:pPr>
            <a:r>
              <a:rPr lang="tr-TR" sz="4800" b="1" dirty="0" smtClean="0"/>
              <a:t> </a:t>
            </a:r>
            <a:r>
              <a:rPr lang="tr-TR" sz="4800" b="1" dirty="0" err="1" smtClean="0"/>
              <a:t>to</a:t>
            </a:r>
            <a:r>
              <a:rPr lang="tr-TR" sz="4800" b="1" dirty="0" smtClean="0"/>
              <a:t> </a:t>
            </a:r>
            <a:r>
              <a:rPr lang="tr-TR" sz="4800" b="1" dirty="0" err="1" smtClean="0"/>
              <a:t>reduce</a:t>
            </a:r>
            <a:r>
              <a:rPr lang="tr-TR" sz="4800" b="1" dirty="0" smtClean="0"/>
              <a:t> </a:t>
            </a:r>
            <a:r>
              <a:rPr lang="tr-TR" sz="4800" b="1" dirty="0" err="1" smtClean="0"/>
              <a:t>early</a:t>
            </a:r>
            <a:r>
              <a:rPr lang="tr-TR" sz="4800" b="1" dirty="0" smtClean="0"/>
              <a:t> </a:t>
            </a:r>
            <a:r>
              <a:rPr lang="tr-TR" sz="4800" b="1" dirty="0" err="1" smtClean="0"/>
              <a:t>school</a:t>
            </a:r>
            <a:r>
              <a:rPr lang="tr-TR" sz="4800" b="1" dirty="0" smtClean="0"/>
              <a:t> </a:t>
            </a:r>
            <a:r>
              <a:rPr lang="tr-TR" sz="4800" b="1" dirty="0" err="1" smtClean="0"/>
              <a:t>leaving</a:t>
            </a:r>
            <a:r>
              <a:rPr lang="tr-TR" sz="4800" b="1" dirty="0" smtClean="0"/>
              <a:t>…</a:t>
            </a:r>
            <a:endParaRPr lang="tr-TR" sz="4800" b="1" dirty="0"/>
          </a:p>
        </p:txBody>
      </p:sp>
    </p:spTree>
    <p:extLst>
      <p:ext uri="{BB962C8B-B14F-4D97-AF65-F5344CB8AC3E}">
        <p14:creationId xmlns="" xmlns:p14="http://schemas.microsoft.com/office/powerpoint/2010/main" val="25355268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720"/>
            <a:ext cx="8229600" cy="5415880"/>
          </a:xfrm>
        </p:spPr>
        <p:txBody>
          <a:bodyPr>
            <a:normAutofit fontScale="92500" lnSpcReduction="20000"/>
          </a:bodyPr>
          <a:lstStyle/>
          <a:p>
            <a:pPr marL="0" indent="0">
              <a:buNone/>
            </a:pPr>
            <a:r>
              <a:rPr lang="en-US" dirty="0" smtClean="0"/>
              <a:t> </a:t>
            </a:r>
            <a:r>
              <a:rPr lang="en-US" dirty="0"/>
              <a:t>Title of the </a:t>
            </a:r>
            <a:r>
              <a:rPr lang="tr-TR" dirty="0" smtClean="0"/>
              <a:t>Project</a:t>
            </a:r>
            <a:r>
              <a:rPr lang="en-US" dirty="0"/>
              <a:t>: </a:t>
            </a:r>
            <a:endParaRPr lang="tr-TR" dirty="0" smtClean="0"/>
          </a:p>
          <a:p>
            <a:pPr marL="0" indent="0">
              <a:buNone/>
            </a:pPr>
            <a:r>
              <a:rPr lang="en-US" dirty="0" smtClean="0">
                <a:solidFill>
                  <a:srgbClr val="FF0000"/>
                </a:solidFill>
              </a:rPr>
              <a:t>INCREASING </a:t>
            </a:r>
            <a:r>
              <a:rPr lang="en-US" dirty="0">
                <a:solidFill>
                  <a:srgbClr val="FF0000"/>
                </a:solidFill>
              </a:rPr>
              <a:t>SCHOOL ATTENDANCE RATES ESPECIALLY FOR </a:t>
            </a:r>
            <a:r>
              <a:rPr lang="en-US" dirty="0" smtClean="0">
                <a:solidFill>
                  <a:srgbClr val="FF0000"/>
                </a:solidFill>
              </a:rPr>
              <a:t>GIRLS</a:t>
            </a:r>
            <a:r>
              <a:rPr lang="tr-TR" dirty="0" smtClean="0">
                <a:solidFill>
                  <a:srgbClr val="FF0000"/>
                </a:solidFill>
              </a:rPr>
              <a:t> </a:t>
            </a:r>
            <a:endParaRPr lang="en-US" dirty="0" smtClean="0">
              <a:solidFill>
                <a:srgbClr val="FF0000"/>
              </a:solidFill>
            </a:endParaRPr>
          </a:p>
          <a:p>
            <a:pPr marL="0" indent="0">
              <a:buNone/>
            </a:pPr>
            <a:endParaRPr lang="en-US" dirty="0"/>
          </a:p>
          <a:p>
            <a:pPr marL="0" indent="0">
              <a:buNone/>
            </a:pPr>
            <a:r>
              <a:rPr lang="en-US" dirty="0"/>
              <a:t> </a:t>
            </a:r>
            <a:r>
              <a:rPr lang="en-US" dirty="0" smtClean="0"/>
              <a:t>Responsible</a:t>
            </a:r>
            <a:r>
              <a:rPr lang="tr-TR" dirty="0" smtClean="0"/>
              <a:t> </a:t>
            </a:r>
            <a:r>
              <a:rPr lang="en-US" dirty="0" err="1" smtClean="0"/>
              <a:t>Organisation</a:t>
            </a:r>
            <a:r>
              <a:rPr lang="en-US" dirty="0" smtClean="0"/>
              <a:t>:</a:t>
            </a:r>
            <a:endParaRPr lang="tr-TR" dirty="0" smtClean="0"/>
          </a:p>
          <a:p>
            <a:pPr marL="0" indent="0">
              <a:buNone/>
            </a:pPr>
            <a:r>
              <a:rPr lang="en-US" dirty="0" smtClean="0"/>
              <a:t> </a:t>
            </a:r>
            <a:r>
              <a:rPr lang="en-US" dirty="0">
                <a:solidFill>
                  <a:srgbClr val="FF0000"/>
                </a:solidFill>
              </a:rPr>
              <a:t>Ministry of National Education- Directorate General for Vocational and Technical Education</a:t>
            </a:r>
            <a:r>
              <a:rPr lang="en-US" dirty="0"/>
              <a:t>; </a:t>
            </a:r>
            <a:r>
              <a:rPr lang="tr-TR" dirty="0" smtClean="0"/>
              <a:t> </a:t>
            </a:r>
          </a:p>
          <a:p>
            <a:pPr marL="0" indent="0">
              <a:buNone/>
            </a:pPr>
            <a:endParaRPr lang="tr-TR" dirty="0"/>
          </a:p>
          <a:p>
            <a:pPr marL="0" indent="0">
              <a:buNone/>
            </a:pPr>
            <a:r>
              <a:rPr lang="en-US" b="1" i="1" dirty="0" smtClean="0"/>
              <a:t>Overall </a:t>
            </a:r>
            <a:r>
              <a:rPr lang="en-US" b="1" i="1" dirty="0"/>
              <a:t>Objective: </a:t>
            </a:r>
            <a:r>
              <a:rPr lang="en-US" b="1" i="1" dirty="0" smtClean="0">
                <a:solidFill>
                  <a:srgbClr val="FF0000"/>
                </a:solidFill>
              </a:rPr>
              <a:t>to </a:t>
            </a:r>
            <a:r>
              <a:rPr lang="en-US" b="1" i="1" dirty="0">
                <a:solidFill>
                  <a:srgbClr val="FF0000"/>
                </a:solidFill>
              </a:rPr>
              <a:t>enhance investment in human capital by increasing the quality of education, improving the linkage between education and the </a:t>
            </a:r>
            <a:r>
              <a:rPr lang="en-US" b="1" i="1" dirty="0" err="1">
                <a:solidFill>
                  <a:srgbClr val="FF0000"/>
                </a:solidFill>
              </a:rPr>
              <a:t>labour</a:t>
            </a:r>
            <a:r>
              <a:rPr lang="en-US" b="1" i="1" dirty="0">
                <a:solidFill>
                  <a:srgbClr val="FF0000"/>
                </a:solidFill>
              </a:rPr>
              <a:t> market and raising enrollment rates at all levels of education, especially for girls.</a:t>
            </a:r>
          </a:p>
          <a:p>
            <a:pPr marL="0" indent="0">
              <a:buNone/>
            </a:pPr>
            <a:endParaRPr lang="tr-TR" dirty="0" smtClean="0"/>
          </a:p>
          <a:p>
            <a:pPr marL="0" indent="0">
              <a:buNone/>
            </a:pPr>
            <a:r>
              <a:rPr lang="tr-TR" dirty="0" err="1" smtClean="0"/>
              <a:t>The</a:t>
            </a:r>
            <a:r>
              <a:rPr lang="tr-TR" dirty="0" smtClean="0"/>
              <a:t> Budget</a:t>
            </a:r>
            <a:r>
              <a:rPr lang="en-US" dirty="0" smtClean="0"/>
              <a:t>̇</a:t>
            </a:r>
            <a:r>
              <a:rPr lang="en-US" dirty="0"/>
              <a:t>: </a:t>
            </a:r>
            <a:r>
              <a:rPr lang="en-US" dirty="0">
                <a:solidFill>
                  <a:srgbClr val="FF0000"/>
                </a:solidFill>
              </a:rPr>
              <a:t>16.2 </a:t>
            </a:r>
            <a:r>
              <a:rPr lang="en-US" dirty="0" err="1">
                <a:solidFill>
                  <a:srgbClr val="FF0000"/>
                </a:solidFill>
              </a:rPr>
              <a:t>Milyon</a:t>
            </a:r>
            <a:r>
              <a:rPr lang="en-US" dirty="0">
                <a:solidFill>
                  <a:srgbClr val="FF0000"/>
                </a:solidFill>
              </a:rPr>
              <a:t> € </a:t>
            </a:r>
            <a:r>
              <a:rPr lang="tr-TR" dirty="0" smtClean="0">
                <a:solidFill>
                  <a:srgbClr val="FF0000"/>
                </a:solidFill>
              </a:rPr>
              <a:t>  </a:t>
            </a:r>
            <a:endParaRPr lang="en-US" dirty="0">
              <a:solidFill>
                <a:srgbClr val="FF0000"/>
              </a:solidFill>
            </a:endParaRPr>
          </a:p>
          <a:p>
            <a:pPr marL="0" indent="0">
              <a:buNone/>
            </a:pPr>
            <a:endParaRPr lang="tr-TR" dirty="0"/>
          </a:p>
        </p:txBody>
      </p:sp>
    </p:spTree>
    <p:extLst>
      <p:ext uri="{BB962C8B-B14F-4D97-AF65-F5344CB8AC3E}">
        <p14:creationId xmlns="" xmlns:p14="http://schemas.microsoft.com/office/powerpoint/2010/main" val="19678307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8229600" cy="5631904"/>
          </a:xfrm>
        </p:spPr>
        <p:txBody>
          <a:bodyPr>
            <a:normAutofit/>
          </a:bodyPr>
          <a:lstStyle/>
          <a:p>
            <a:pPr marL="0" indent="0">
              <a:buNone/>
            </a:pPr>
            <a:endParaRPr lang="tr-TR" dirty="0" smtClean="0"/>
          </a:p>
          <a:p>
            <a:pPr marL="0" indent="0">
              <a:buNone/>
            </a:pPr>
            <a:r>
              <a:rPr lang="en-US" dirty="0" smtClean="0"/>
              <a:t>Ministry of Family and Social Policies</a:t>
            </a:r>
            <a:r>
              <a:rPr lang="tr-TR" dirty="0" smtClean="0"/>
              <a:t> (http://www.</a:t>
            </a:r>
            <a:r>
              <a:rPr lang="tr-TR" dirty="0" err="1" smtClean="0"/>
              <a:t>ikg</a:t>
            </a:r>
            <a:r>
              <a:rPr lang="tr-TR" smtClean="0"/>
              <a:t>.gov.tr/)</a:t>
            </a:r>
          </a:p>
          <a:p>
            <a:pPr marL="0" indent="0">
              <a:buNone/>
            </a:pPr>
            <a:endParaRPr lang="tr-TR" dirty="0"/>
          </a:p>
          <a:p>
            <a:pPr marL="0" indent="0">
              <a:buNone/>
            </a:pPr>
            <a:r>
              <a:rPr lang="tr-TR" dirty="0" smtClean="0"/>
              <a:t> </a:t>
            </a:r>
            <a:r>
              <a:rPr lang="tr-TR" dirty="0" err="1" smtClean="0"/>
              <a:t>and</a:t>
            </a:r>
            <a:r>
              <a:rPr lang="tr-TR" dirty="0" smtClean="0"/>
              <a:t> </a:t>
            </a:r>
            <a:r>
              <a:rPr lang="tr-TR" dirty="0" err="1" smtClean="0"/>
              <a:t>Ministry</a:t>
            </a:r>
            <a:r>
              <a:rPr lang="tr-TR" dirty="0" smtClean="0"/>
              <a:t> of </a:t>
            </a:r>
            <a:r>
              <a:rPr lang="tr-TR" dirty="0" err="1" smtClean="0"/>
              <a:t>Education</a:t>
            </a:r>
            <a:r>
              <a:rPr lang="tr-TR" dirty="0" smtClean="0"/>
              <a:t> </a:t>
            </a:r>
          </a:p>
          <a:p>
            <a:pPr marL="0" indent="0">
              <a:buNone/>
            </a:pPr>
            <a:endParaRPr lang="tr-TR" dirty="0" smtClean="0"/>
          </a:p>
          <a:p>
            <a:pPr marL="0" indent="0">
              <a:buNone/>
            </a:pPr>
            <a:r>
              <a:rPr lang="tr-TR" dirty="0" err="1" smtClean="0"/>
              <a:t>Developing</a:t>
            </a:r>
            <a:r>
              <a:rPr lang="tr-TR" dirty="0" smtClean="0"/>
              <a:t>  </a:t>
            </a:r>
            <a:r>
              <a:rPr lang="tr-TR" dirty="0" err="1" smtClean="0"/>
              <a:t>and</a:t>
            </a:r>
            <a:r>
              <a:rPr lang="tr-TR" dirty="0" smtClean="0"/>
              <a:t> </a:t>
            </a:r>
            <a:r>
              <a:rPr lang="tr-TR" dirty="0" err="1" smtClean="0"/>
              <a:t>supporting</a:t>
            </a:r>
            <a:r>
              <a:rPr lang="tr-TR" dirty="0" smtClean="0"/>
              <a:t> </a:t>
            </a:r>
            <a:r>
              <a:rPr lang="tr-TR" dirty="0" err="1" smtClean="0"/>
              <a:t>projects</a:t>
            </a:r>
            <a:r>
              <a:rPr lang="tr-TR" dirty="0" smtClean="0"/>
              <a:t> </a:t>
            </a:r>
            <a:r>
              <a:rPr lang="tr-TR" dirty="0" err="1" smtClean="0"/>
              <a:t>to</a:t>
            </a:r>
            <a:r>
              <a:rPr lang="tr-TR" dirty="0" smtClean="0"/>
              <a:t> </a:t>
            </a:r>
            <a:r>
              <a:rPr lang="tr-TR" dirty="0" err="1" smtClean="0"/>
              <a:t>decrease</a:t>
            </a:r>
            <a:r>
              <a:rPr lang="tr-TR" dirty="0" smtClean="0"/>
              <a:t> ESL</a:t>
            </a:r>
            <a:endParaRPr lang="tr-TR" dirty="0"/>
          </a:p>
        </p:txBody>
      </p:sp>
    </p:spTree>
    <p:extLst>
      <p:ext uri="{BB962C8B-B14F-4D97-AF65-F5344CB8AC3E}">
        <p14:creationId xmlns="" xmlns:p14="http://schemas.microsoft.com/office/powerpoint/2010/main" val="25097735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1.turkcell.com.tr/SiteAssets/Hakkimizda/render/sosyal-sorumluluk/kardelenler-logo/kardelenler-logo_325x244.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552" y="820322"/>
            <a:ext cx="2518654" cy="1890929"/>
          </a:xfrm>
          <a:prstGeom prst="rect">
            <a:avLst/>
          </a:prstGeom>
          <a:noFill/>
          <a:extLst>
            <a:ext uri="{909E8E84-426E-40DD-AFC4-6F175D3DCCD1}">
              <a14:hiddenFill xmlns="" xmlns:a14="http://schemas.microsoft.com/office/drawing/2010/main">
                <a:solidFill>
                  <a:srgbClr val="FFFFFF"/>
                </a:solidFill>
              </a14:hiddenFill>
            </a:ext>
          </a:extLst>
        </p:spPr>
      </p:pic>
      <p:pic>
        <p:nvPicPr>
          <p:cNvPr id="1027" name="Picture 3"/>
          <p:cNvPicPr>
            <a:picLocks noGrp="1" noChangeAspect="1" noChangeArrowheads="1"/>
          </p:cNvPicPr>
          <p:nvPr>
            <p:ph idx="1"/>
          </p:nvPr>
        </p:nvPicPr>
        <p:blipFill>
          <a:blip r:embed="rId3" cstate="print">
            <a:extLst>
              <a:ext uri="{28A0092B-C50C-407E-A947-70E740481C1C}">
                <a14:useLocalDpi xmlns="" xmlns:a14="http://schemas.microsoft.com/office/drawing/2010/main" val="0"/>
              </a:ext>
            </a:extLst>
          </a:blip>
          <a:srcRect/>
          <a:stretch>
            <a:fillRect/>
          </a:stretch>
        </p:blipFill>
        <p:spPr bwMode="auto">
          <a:xfrm>
            <a:off x="683568" y="3334729"/>
            <a:ext cx="3171825" cy="2286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427984" y="3413385"/>
            <a:ext cx="3384376" cy="212868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5" name="Metin kutusu 4"/>
          <p:cNvSpPr txBox="1"/>
          <p:nvPr/>
        </p:nvSpPr>
        <p:spPr>
          <a:xfrm>
            <a:off x="3347864" y="1297159"/>
            <a:ext cx="4968552" cy="1446550"/>
          </a:xfrm>
          <a:prstGeom prst="rect">
            <a:avLst/>
          </a:prstGeom>
          <a:noFill/>
        </p:spPr>
        <p:txBody>
          <a:bodyPr wrap="square" rtlCol="0">
            <a:spAutoFit/>
          </a:bodyPr>
          <a:lstStyle/>
          <a:p>
            <a:pPr algn="ctr"/>
            <a:r>
              <a:rPr lang="tr-TR" sz="4400" b="1" dirty="0" smtClean="0">
                <a:solidFill>
                  <a:srgbClr val="FF0000"/>
                </a:solidFill>
              </a:rPr>
              <a:t>SNOWDROPS  ARE BLOOMNG…</a:t>
            </a:r>
            <a:endParaRPr lang="tr-TR" sz="4400" b="1" dirty="0">
              <a:solidFill>
                <a:srgbClr val="FF0000"/>
              </a:solidFill>
            </a:endParaRPr>
          </a:p>
        </p:txBody>
      </p:sp>
    </p:spTree>
    <p:extLst>
      <p:ext uri="{BB962C8B-B14F-4D97-AF65-F5344CB8AC3E}">
        <p14:creationId xmlns="" xmlns:p14="http://schemas.microsoft.com/office/powerpoint/2010/main" val="40787574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en-US" dirty="0" smtClean="0"/>
              <a:t>The Snowdrops project aims to provide equal opportunities in education to girls who cannot continue their education due to the financial inadequacy of their families, and to make our girls "individuals" who have a profession and are open-</a:t>
            </a:r>
            <a:r>
              <a:rPr lang="en-US" dirty="0" err="1" smtClean="0"/>
              <a:t>minded.Within</a:t>
            </a:r>
            <a:r>
              <a:rPr lang="en-US" dirty="0" smtClean="0"/>
              <a:t> the project since 2000, approximately;• </a:t>
            </a:r>
            <a:endParaRPr lang="tr-TR" dirty="0" smtClean="0"/>
          </a:p>
          <a:p>
            <a:r>
              <a:rPr lang="en-US" dirty="0" smtClean="0"/>
              <a:t>100,000 </a:t>
            </a:r>
            <a:r>
              <a:rPr lang="en-US" dirty="0" err="1" smtClean="0"/>
              <a:t>Turkcell</a:t>
            </a:r>
            <a:r>
              <a:rPr lang="en-US" dirty="0" smtClean="0"/>
              <a:t> scholarships awarded</a:t>
            </a:r>
            <a:endParaRPr lang="tr-TR" dirty="0"/>
          </a:p>
        </p:txBody>
      </p:sp>
    </p:spTree>
    <p:extLst>
      <p:ext uri="{BB962C8B-B14F-4D97-AF65-F5344CB8AC3E}">
        <p14:creationId xmlns="" xmlns:p14="http://schemas.microsoft.com/office/powerpoint/2010/main" val="26414942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r>
              <a:rPr lang="en-US" b="1" dirty="0"/>
              <a:t>STUDIES IN TURKEY</a:t>
            </a:r>
            <a:endParaRPr lang="tr-TR" dirty="0"/>
          </a:p>
        </p:txBody>
      </p:sp>
      <p:sp>
        <p:nvSpPr>
          <p:cNvPr id="5" name="İçerik Yer Tutucusu 4"/>
          <p:cNvSpPr>
            <a:spLocks noGrp="1"/>
          </p:cNvSpPr>
          <p:nvPr>
            <p:ph idx="1"/>
          </p:nvPr>
        </p:nvSpPr>
        <p:spPr/>
        <p:txBody>
          <a:bodyPr>
            <a:normAutofit/>
          </a:bodyPr>
          <a:lstStyle/>
          <a:p>
            <a:endParaRPr lang="tr-TR" dirty="0"/>
          </a:p>
          <a:p>
            <a:r>
              <a:rPr lang="tr-TR" dirty="0"/>
              <a:t>A</a:t>
            </a:r>
            <a:r>
              <a:rPr lang="en-US" dirty="0" smtClean="0"/>
              <a:t> </a:t>
            </a:r>
            <a:r>
              <a:rPr lang="en-US" dirty="0"/>
              <a:t>study </a:t>
            </a:r>
            <a:r>
              <a:rPr lang="tr-TR" dirty="0" err="1" smtClean="0"/>
              <a:t>was</a:t>
            </a:r>
            <a:r>
              <a:rPr lang="tr-TR" dirty="0" smtClean="0"/>
              <a:t> </a:t>
            </a:r>
            <a:r>
              <a:rPr lang="en-US" dirty="0" smtClean="0"/>
              <a:t>made </a:t>
            </a:r>
            <a:r>
              <a:rPr lang="en-US" dirty="0"/>
              <a:t>by </a:t>
            </a:r>
            <a:r>
              <a:rPr lang="en-US" b="1" dirty="0" smtClean="0"/>
              <a:t>AÇEV</a:t>
            </a:r>
            <a:r>
              <a:rPr lang="tr-TR" b="1" dirty="0" smtClean="0"/>
              <a:t> (</a:t>
            </a:r>
            <a:r>
              <a:rPr lang="tr-TR" b="1" dirty="0" err="1" smtClean="0"/>
              <a:t>mother</a:t>
            </a:r>
            <a:r>
              <a:rPr lang="tr-TR" b="1" dirty="0" smtClean="0"/>
              <a:t> </a:t>
            </a:r>
            <a:r>
              <a:rPr lang="tr-TR" b="1" dirty="0" err="1" smtClean="0"/>
              <a:t>child</a:t>
            </a:r>
            <a:r>
              <a:rPr lang="tr-TR" b="1" dirty="0" smtClean="0"/>
              <a:t> </a:t>
            </a:r>
            <a:r>
              <a:rPr lang="tr-TR" b="1" dirty="0" err="1" smtClean="0"/>
              <a:t>education</a:t>
            </a:r>
            <a:r>
              <a:rPr lang="tr-TR" b="1" dirty="0" smtClean="0"/>
              <a:t> </a:t>
            </a:r>
            <a:r>
              <a:rPr lang="tr-TR" b="1" dirty="0" err="1" smtClean="0"/>
              <a:t>foundation</a:t>
            </a:r>
            <a:r>
              <a:rPr lang="tr-TR" b="1" dirty="0" smtClean="0"/>
              <a:t>)</a:t>
            </a:r>
            <a:r>
              <a:rPr lang="en-US" b="1" dirty="0" smtClean="0"/>
              <a:t> </a:t>
            </a:r>
            <a:r>
              <a:rPr lang="en-US" dirty="0" smtClean="0"/>
              <a:t>aiming </a:t>
            </a:r>
            <a:r>
              <a:rPr lang="en-US" dirty="0"/>
              <a:t>to reveal the general state of school leaving</a:t>
            </a:r>
            <a:r>
              <a:rPr lang="en-US" dirty="0" smtClean="0"/>
              <a:t>.</a:t>
            </a:r>
            <a:endParaRPr lang="tr-TR" dirty="0" smtClean="0"/>
          </a:p>
          <a:p>
            <a:r>
              <a:rPr lang="tr-TR" dirty="0" err="1"/>
              <a:t>According</a:t>
            </a:r>
            <a:r>
              <a:rPr lang="tr-TR" dirty="0"/>
              <a:t> </a:t>
            </a:r>
            <a:r>
              <a:rPr lang="tr-TR" dirty="0" err="1"/>
              <a:t>to</a:t>
            </a:r>
            <a:r>
              <a:rPr lang="tr-TR" dirty="0"/>
              <a:t> </a:t>
            </a:r>
            <a:r>
              <a:rPr lang="tr-TR" dirty="0" err="1"/>
              <a:t>this</a:t>
            </a:r>
            <a:r>
              <a:rPr lang="tr-TR" dirty="0"/>
              <a:t> </a:t>
            </a:r>
            <a:r>
              <a:rPr lang="tr-TR" dirty="0" err="1"/>
              <a:t>research</a:t>
            </a:r>
            <a:r>
              <a:rPr lang="tr-TR" dirty="0"/>
              <a:t>;</a:t>
            </a:r>
          </a:p>
          <a:p>
            <a:r>
              <a:rPr lang="tr-TR" dirty="0"/>
              <a:t>E</a:t>
            </a:r>
            <a:r>
              <a:rPr lang="en-US" dirty="0" err="1" smtClean="0"/>
              <a:t>conomic</a:t>
            </a:r>
            <a:r>
              <a:rPr lang="en-US" dirty="0"/>
              <a:t>,</a:t>
            </a:r>
            <a:r>
              <a:rPr lang="tr-TR" dirty="0"/>
              <a:t> </a:t>
            </a:r>
            <a:r>
              <a:rPr lang="en-US" dirty="0"/>
              <a:t>social, cultural and family</a:t>
            </a:r>
            <a:r>
              <a:rPr lang="tr-TR" dirty="0"/>
              <a:t> </a:t>
            </a:r>
            <a:r>
              <a:rPr lang="tr-TR" dirty="0" err="1"/>
              <a:t>related</a:t>
            </a:r>
            <a:r>
              <a:rPr lang="tr-TR" dirty="0"/>
              <a:t> </a:t>
            </a:r>
            <a:r>
              <a:rPr lang="tr-TR" dirty="0" err="1"/>
              <a:t>problems</a:t>
            </a:r>
            <a:r>
              <a:rPr lang="tr-TR" dirty="0" smtClean="0"/>
              <a:t>, </a:t>
            </a:r>
            <a:r>
              <a:rPr lang="tr-TR" dirty="0" err="1" smtClean="0"/>
              <a:t>and</a:t>
            </a:r>
            <a:r>
              <a:rPr lang="tr-TR" dirty="0"/>
              <a:t> </a:t>
            </a:r>
            <a:r>
              <a:rPr lang="tr-TR" dirty="0" err="1" smtClean="0"/>
              <a:t>also</a:t>
            </a:r>
            <a:r>
              <a:rPr lang="en-US" dirty="0" smtClean="0"/>
              <a:t> </a:t>
            </a:r>
            <a:r>
              <a:rPr lang="en-US" dirty="0"/>
              <a:t>education system and school related conditions</a:t>
            </a:r>
            <a:r>
              <a:rPr lang="tr-TR" dirty="0"/>
              <a:t> </a:t>
            </a:r>
            <a:r>
              <a:rPr lang="tr-TR" dirty="0" err="1"/>
              <a:t>are</a:t>
            </a:r>
            <a:r>
              <a:rPr lang="tr-TR" dirty="0"/>
              <a:t> </a:t>
            </a:r>
            <a:r>
              <a:rPr lang="en-US" dirty="0"/>
              <a:t>emphasized to be the determining factor</a:t>
            </a:r>
            <a:r>
              <a:rPr lang="tr-TR" dirty="0"/>
              <a:t>s</a:t>
            </a:r>
            <a:r>
              <a:rPr lang="en-US" dirty="0"/>
              <a:t> for</a:t>
            </a:r>
            <a:r>
              <a:rPr lang="tr-TR" dirty="0"/>
              <a:t> </a:t>
            </a:r>
            <a:r>
              <a:rPr lang="tr-TR" dirty="0" err="1"/>
              <a:t>early</a:t>
            </a:r>
            <a:r>
              <a:rPr lang="en-US" dirty="0"/>
              <a:t> school leaving.</a:t>
            </a:r>
            <a:endParaRPr lang="tr-TR" dirty="0"/>
          </a:p>
          <a:p>
            <a:endParaRPr lang="tr-TR" dirty="0" smtClean="0"/>
          </a:p>
        </p:txBody>
      </p:sp>
    </p:spTree>
    <p:extLst>
      <p:ext uri="{BB962C8B-B14F-4D97-AF65-F5344CB8AC3E}">
        <p14:creationId xmlns="" xmlns:p14="http://schemas.microsoft.com/office/powerpoint/2010/main" val="20741485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2636912"/>
            <a:ext cx="8229600" cy="1143000"/>
          </a:xfrm>
        </p:spPr>
        <p:txBody>
          <a:bodyPr>
            <a:normAutofit fontScale="90000"/>
          </a:bodyPr>
          <a:lstStyle/>
          <a:p>
            <a:r>
              <a:rPr lang="tr-TR" dirty="0" smtClean="0"/>
              <a:t/>
            </a:r>
            <a:br>
              <a:rPr lang="tr-TR" dirty="0" smtClean="0"/>
            </a:br>
            <a:r>
              <a:rPr lang="tr-TR" dirty="0" err="1" smtClean="0"/>
              <a:t>Thanks</a:t>
            </a:r>
            <a:r>
              <a:rPr lang="tr-TR" dirty="0" smtClean="0"/>
              <a:t> </a:t>
            </a:r>
            <a:r>
              <a:rPr lang="tr-TR" dirty="0" err="1" smtClean="0"/>
              <a:t>for</a:t>
            </a:r>
            <a:r>
              <a:rPr lang="tr-TR" dirty="0" smtClean="0"/>
              <a:t> </a:t>
            </a:r>
            <a:r>
              <a:rPr lang="tr-TR" dirty="0" err="1" smtClean="0"/>
              <a:t>your</a:t>
            </a:r>
            <a:r>
              <a:rPr lang="tr-TR" dirty="0" smtClean="0"/>
              <a:t> </a:t>
            </a:r>
            <a:r>
              <a:rPr lang="tr-TR" dirty="0" err="1" smtClean="0"/>
              <a:t>attention</a:t>
            </a:r>
            <a:r>
              <a:rPr lang="tr-TR" dirty="0" smtClean="0"/>
              <a:t>….</a:t>
            </a:r>
            <a:br>
              <a:rPr lang="tr-TR" dirty="0" smtClean="0"/>
            </a:br>
            <a:r>
              <a:rPr lang="tr-TR" dirty="0" smtClean="0"/>
              <a:t>Teşekkürler…</a:t>
            </a:r>
            <a:endParaRPr lang="tr-TR" dirty="0"/>
          </a:p>
        </p:txBody>
      </p:sp>
    </p:spTree>
    <p:extLst>
      <p:ext uri="{BB962C8B-B14F-4D97-AF65-F5344CB8AC3E}">
        <p14:creationId xmlns="" xmlns:p14="http://schemas.microsoft.com/office/powerpoint/2010/main" val="3205398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8018"/>
          </a:xfrm>
        </p:spPr>
        <p:txBody>
          <a:bodyPr>
            <a:normAutofit fontScale="90000"/>
          </a:bodyPr>
          <a:lstStyle/>
          <a:p>
            <a:endParaRPr lang="tr-TR" dirty="0"/>
          </a:p>
        </p:txBody>
      </p:sp>
      <p:sp>
        <p:nvSpPr>
          <p:cNvPr id="3" name="İçerik Yer Tutucusu 2"/>
          <p:cNvSpPr>
            <a:spLocks noGrp="1"/>
          </p:cNvSpPr>
          <p:nvPr>
            <p:ph idx="1"/>
          </p:nvPr>
        </p:nvSpPr>
        <p:spPr>
          <a:xfrm>
            <a:off x="457200" y="548680"/>
            <a:ext cx="8229600" cy="5577483"/>
          </a:xfrm>
        </p:spPr>
        <p:txBody>
          <a:bodyPr/>
          <a:lstStyle/>
          <a:p>
            <a:endParaRPr lang="tr-TR" dirty="0"/>
          </a:p>
          <a:p>
            <a:endParaRPr lang="tr-TR" dirty="0" smtClean="0"/>
          </a:p>
          <a:p>
            <a:endParaRPr lang="tr-TR" dirty="0"/>
          </a:p>
          <a:p>
            <a:r>
              <a:rPr lang="en-US" dirty="0" smtClean="0"/>
              <a:t>School </a:t>
            </a:r>
            <a:r>
              <a:rPr lang="en-US" dirty="0"/>
              <a:t>leaving has been examined according to different types of high schools</a:t>
            </a:r>
            <a:r>
              <a:rPr lang="en-US" dirty="0" smtClean="0"/>
              <a:t>.</a:t>
            </a:r>
            <a:endParaRPr lang="tr-TR" dirty="0" smtClean="0"/>
          </a:p>
          <a:p>
            <a:r>
              <a:rPr lang="en-US" dirty="0" smtClean="0"/>
              <a:t>In </a:t>
            </a:r>
            <a:r>
              <a:rPr lang="en-US" dirty="0"/>
              <a:t>this respect vocational school dropouts are specified to be much more than the others</a:t>
            </a:r>
            <a:r>
              <a:rPr lang="en-US" dirty="0" smtClean="0"/>
              <a:t>.</a:t>
            </a:r>
            <a:endParaRPr lang="tr-TR" dirty="0" smtClean="0"/>
          </a:p>
          <a:p>
            <a:r>
              <a:rPr lang="en-US" dirty="0" smtClean="0"/>
              <a:t>Secondary </a:t>
            </a:r>
            <a:r>
              <a:rPr lang="en-US" dirty="0"/>
              <a:t>school dropout rate is </a:t>
            </a:r>
            <a:r>
              <a:rPr lang="en-US" b="1" dirty="0"/>
              <a:t>11.3% </a:t>
            </a:r>
            <a:r>
              <a:rPr lang="en-US" dirty="0"/>
              <a:t>of the general, vocational and technical high schools is </a:t>
            </a:r>
            <a:r>
              <a:rPr lang="en-US" b="1" dirty="0"/>
              <a:t>18.2%.</a:t>
            </a:r>
            <a:endParaRPr lang="tr-TR" dirty="0"/>
          </a:p>
        </p:txBody>
      </p:sp>
    </p:spTree>
    <p:extLst>
      <p:ext uri="{BB962C8B-B14F-4D97-AF65-F5344CB8AC3E}">
        <p14:creationId xmlns="" xmlns:p14="http://schemas.microsoft.com/office/powerpoint/2010/main" val="13142370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a:p>
            <a:r>
              <a:rPr lang="en-US" dirty="0"/>
              <a:t>In the school dropout report prepared by </a:t>
            </a:r>
            <a:r>
              <a:rPr lang="en-US" b="1" dirty="0"/>
              <a:t>UNICEF</a:t>
            </a:r>
            <a:r>
              <a:rPr lang="en-US" dirty="0" smtClean="0"/>
              <a:t>,</a:t>
            </a:r>
            <a:r>
              <a:rPr lang="tr-TR" dirty="0" smtClean="0"/>
              <a:t> </a:t>
            </a:r>
            <a:r>
              <a:rPr lang="en-US" dirty="0" smtClean="0"/>
              <a:t>it </a:t>
            </a:r>
            <a:r>
              <a:rPr lang="en-US" dirty="0"/>
              <a:t>is defined that there has been a decrease in the number of school leavers in rural areas and third grade primary school as well as </a:t>
            </a:r>
            <a:r>
              <a:rPr lang="en-US" b="1" dirty="0"/>
              <a:t>14.8% </a:t>
            </a:r>
            <a:r>
              <a:rPr lang="en-US" dirty="0"/>
              <a:t>and </a:t>
            </a:r>
            <a:r>
              <a:rPr lang="en-US" b="1" dirty="0"/>
              <a:t>22.4% </a:t>
            </a:r>
            <a:r>
              <a:rPr lang="en-US" dirty="0"/>
              <a:t>decrease respectively in female and male students dropouts.</a:t>
            </a:r>
            <a:endParaRPr lang="tr-TR" dirty="0"/>
          </a:p>
        </p:txBody>
      </p:sp>
    </p:spTree>
    <p:extLst>
      <p:ext uri="{BB962C8B-B14F-4D97-AF65-F5344CB8AC3E}">
        <p14:creationId xmlns="" xmlns:p14="http://schemas.microsoft.com/office/powerpoint/2010/main" val="2963122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en-US" b="1" dirty="0"/>
              <a:t>THE RELATIONSHIP WITH SCHOOL CHARACTERISTICS</a:t>
            </a:r>
            <a:endParaRPr lang="tr-TR" dirty="0"/>
          </a:p>
        </p:txBody>
      </p:sp>
      <p:sp>
        <p:nvSpPr>
          <p:cNvPr id="3" name="İçerik Yer Tutucusu 2"/>
          <p:cNvSpPr>
            <a:spLocks noGrp="1"/>
          </p:cNvSpPr>
          <p:nvPr>
            <p:ph idx="1"/>
          </p:nvPr>
        </p:nvSpPr>
        <p:spPr/>
        <p:txBody>
          <a:bodyPr/>
          <a:lstStyle/>
          <a:p>
            <a:endParaRPr lang="tr-TR" dirty="0"/>
          </a:p>
          <a:p>
            <a:r>
              <a:rPr lang="en-US" dirty="0" smtClean="0"/>
              <a:t>The </a:t>
            </a:r>
            <a:r>
              <a:rPr lang="en-US" dirty="0"/>
              <a:t>likelihood of dropouts depends on the relationship between parents and students. </a:t>
            </a:r>
            <a:endParaRPr lang="tr-TR" dirty="0" smtClean="0"/>
          </a:p>
          <a:p>
            <a:r>
              <a:rPr lang="en-US" dirty="0" smtClean="0"/>
              <a:t>The </a:t>
            </a:r>
            <a:r>
              <a:rPr lang="en-US" dirty="0"/>
              <a:t>school dropout problem is related to a large extent to the characteristics of school as an institution.</a:t>
            </a:r>
            <a:endParaRPr lang="tr-TR" dirty="0"/>
          </a:p>
        </p:txBody>
      </p:sp>
    </p:spTree>
    <p:extLst>
      <p:ext uri="{BB962C8B-B14F-4D97-AF65-F5344CB8AC3E}">
        <p14:creationId xmlns="" xmlns:p14="http://schemas.microsoft.com/office/powerpoint/2010/main" val="5974025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a:p>
            <a:r>
              <a:rPr lang="en-US" dirty="0"/>
              <a:t>The quality of the school decreases the risk of dropouts. </a:t>
            </a:r>
            <a:endParaRPr lang="tr-TR" dirty="0" smtClean="0"/>
          </a:p>
          <a:p>
            <a:r>
              <a:rPr lang="en-US" dirty="0" smtClean="0"/>
              <a:t>The </a:t>
            </a:r>
            <a:r>
              <a:rPr lang="en-US" dirty="0"/>
              <a:t>structure of the classes is likely to determine the drop-out rates. </a:t>
            </a:r>
            <a:endParaRPr lang="tr-TR" dirty="0" smtClean="0"/>
          </a:p>
          <a:p>
            <a:r>
              <a:rPr lang="en-US" dirty="0" smtClean="0"/>
              <a:t>Inadequate </a:t>
            </a:r>
            <a:r>
              <a:rPr lang="en-US" dirty="0"/>
              <a:t>physical conditions might cause students to have a critical attitude towards the school. </a:t>
            </a:r>
            <a:endParaRPr lang="tr-TR" dirty="0" smtClean="0"/>
          </a:p>
          <a:p>
            <a:r>
              <a:rPr lang="en-US" dirty="0" smtClean="0"/>
              <a:t>The </a:t>
            </a:r>
            <a:r>
              <a:rPr lang="en-US" dirty="0"/>
              <a:t>size of school population has a negative effect on young people.</a:t>
            </a:r>
            <a:endParaRPr lang="tr-TR" dirty="0"/>
          </a:p>
        </p:txBody>
      </p:sp>
    </p:spTree>
    <p:extLst>
      <p:ext uri="{BB962C8B-B14F-4D97-AF65-F5344CB8AC3E}">
        <p14:creationId xmlns="" xmlns:p14="http://schemas.microsoft.com/office/powerpoint/2010/main" val="1180967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a:p>
            <a:r>
              <a:rPr lang="en-US" dirty="0"/>
              <a:t>The type of training in the school also affects the dropout</a:t>
            </a:r>
            <a:r>
              <a:rPr lang="en-US" dirty="0" smtClean="0"/>
              <a:t>.</a:t>
            </a:r>
            <a:r>
              <a:rPr lang="tr-TR" dirty="0" smtClean="0"/>
              <a:t> </a:t>
            </a:r>
            <a:endParaRPr lang="tr-TR" dirty="0" smtClean="0"/>
          </a:p>
          <a:p>
            <a:r>
              <a:rPr lang="en-US" dirty="0" smtClean="0"/>
              <a:t>In </a:t>
            </a:r>
            <a:r>
              <a:rPr lang="en-US" dirty="0"/>
              <a:t>schools providing higher career training the rate of dropout is low in relation to educational expectation and desire</a:t>
            </a:r>
            <a:r>
              <a:rPr lang="en-US" dirty="0" smtClean="0"/>
              <a:t>.</a:t>
            </a:r>
            <a:r>
              <a:rPr lang="tr-TR" dirty="0" smtClean="0"/>
              <a:t> </a:t>
            </a:r>
            <a:endParaRPr lang="tr-TR" dirty="0" smtClean="0"/>
          </a:p>
          <a:p>
            <a:r>
              <a:rPr lang="en-US" dirty="0" smtClean="0"/>
              <a:t>However</a:t>
            </a:r>
            <a:r>
              <a:rPr lang="en-US" dirty="0"/>
              <a:t>, schools providing low career training are those experiencing the dropouts most.</a:t>
            </a:r>
            <a:endParaRPr lang="tr-TR" dirty="0"/>
          </a:p>
        </p:txBody>
      </p:sp>
    </p:spTree>
    <p:extLst>
      <p:ext uri="{BB962C8B-B14F-4D97-AF65-F5344CB8AC3E}">
        <p14:creationId xmlns="" xmlns:p14="http://schemas.microsoft.com/office/powerpoint/2010/main" val="9287158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en-US" b="1" dirty="0"/>
              <a:t>THE RELATIONSHIP WITH SOCIO-ECONOMIC STATUS OF FAMILY</a:t>
            </a:r>
            <a:endParaRPr lang="tr-TR" dirty="0"/>
          </a:p>
        </p:txBody>
      </p:sp>
      <p:sp>
        <p:nvSpPr>
          <p:cNvPr id="3" name="İçerik Yer Tutucusu 2"/>
          <p:cNvSpPr>
            <a:spLocks noGrp="1"/>
          </p:cNvSpPr>
          <p:nvPr>
            <p:ph idx="1"/>
          </p:nvPr>
        </p:nvSpPr>
        <p:spPr/>
        <p:txBody>
          <a:bodyPr/>
          <a:lstStyle/>
          <a:p>
            <a:endParaRPr lang="tr-TR" dirty="0"/>
          </a:p>
          <a:p>
            <a:r>
              <a:rPr lang="en-US" dirty="0" smtClean="0"/>
              <a:t>Poverty </a:t>
            </a:r>
            <a:r>
              <a:rPr lang="en-US" dirty="0"/>
              <a:t>affects people in education as in other areas of life. Poverty is particularly important to the completion or interruption of education. For this reason, poverty is justified to increase the risk of dropout.</a:t>
            </a:r>
            <a:endParaRPr lang="tr-TR" dirty="0"/>
          </a:p>
        </p:txBody>
      </p:sp>
    </p:spTree>
    <p:extLst>
      <p:ext uri="{BB962C8B-B14F-4D97-AF65-F5344CB8AC3E}">
        <p14:creationId xmlns="" xmlns:p14="http://schemas.microsoft.com/office/powerpoint/2010/main" val="2861943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a:p>
            <a:r>
              <a:rPr lang="en-US" dirty="0"/>
              <a:t>Families are the most important and necessary supporters of the student’s school life</a:t>
            </a:r>
            <a:r>
              <a:rPr lang="en-US" dirty="0" smtClean="0"/>
              <a:t>.</a:t>
            </a:r>
            <a:r>
              <a:rPr lang="tr-TR" dirty="0" smtClean="0"/>
              <a:t> </a:t>
            </a:r>
            <a:r>
              <a:rPr lang="en-US" dirty="0" smtClean="0"/>
              <a:t>Taking </a:t>
            </a:r>
            <a:r>
              <a:rPr lang="en-US" dirty="0"/>
              <a:t>the positive contribution of families to education into consideration, families in rural areas are insufficient.</a:t>
            </a:r>
            <a:endParaRPr lang="tr-TR" dirty="0"/>
          </a:p>
        </p:txBody>
      </p:sp>
    </p:spTree>
    <p:extLst>
      <p:ext uri="{BB962C8B-B14F-4D97-AF65-F5344CB8AC3E}">
        <p14:creationId xmlns="" xmlns:p14="http://schemas.microsoft.com/office/powerpoint/2010/main" val="4949166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373</TotalTime>
  <Words>838</Words>
  <Application>Microsoft Office PowerPoint</Application>
  <PresentationFormat>Ekran Gösterisi (4:3)</PresentationFormat>
  <Paragraphs>79</Paragraphs>
  <Slides>20</Slides>
  <Notes>1</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Akış</vt:lpstr>
      <vt:lpstr> EARLY SCHOOL LEAVING IN TURKEY </vt:lpstr>
      <vt:lpstr>STUDIES IN TURKEY</vt:lpstr>
      <vt:lpstr>Slayt 3</vt:lpstr>
      <vt:lpstr>Slayt 4</vt:lpstr>
      <vt:lpstr>THE RELATIONSHIP WITH SCHOOL CHARACTERISTICS</vt:lpstr>
      <vt:lpstr>Slayt 6</vt:lpstr>
      <vt:lpstr>Slayt 7</vt:lpstr>
      <vt:lpstr>THE RELATIONSHIP WITH SOCIO-ECONOMIC STATUS OF FAMILY</vt:lpstr>
      <vt:lpstr>Slayt 9</vt:lpstr>
      <vt:lpstr>Slayt 10</vt:lpstr>
      <vt:lpstr>TEACHER RELATIONSHIP</vt:lpstr>
      <vt:lpstr>FRIEND-ENVIRONMENT RELATIONSHIP</vt:lpstr>
      <vt:lpstr>SOLUTION SEEKING</vt:lpstr>
      <vt:lpstr>Slayt 14</vt:lpstr>
      <vt:lpstr>Slayt 15</vt:lpstr>
      <vt:lpstr>Slayt 16</vt:lpstr>
      <vt:lpstr>Slayt 17</vt:lpstr>
      <vt:lpstr>Slayt 18</vt:lpstr>
      <vt:lpstr>Slayt 19</vt:lpstr>
      <vt:lpstr> Thanks for your attention…. Teşekkürler…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STUDIES IN TURKEY</dc:title>
  <dc:creator>ela</dc:creator>
  <cp:lastModifiedBy>Casper</cp:lastModifiedBy>
  <cp:revision>23</cp:revision>
  <dcterms:created xsi:type="dcterms:W3CDTF">2016-04-25T17:38:56Z</dcterms:created>
  <dcterms:modified xsi:type="dcterms:W3CDTF">2021-07-28T21:38:08Z</dcterms:modified>
</cp:coreProperties>
</file>